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96" r:id="rId1"/>
  </p:sldMasterIdLst>
  <p:notesMasterIdLst>
    <p:notesMasterId r:id="rId14"/>
  </p:notesMasterIdLst>
  <p:handoutMasterIdLst>
    <p:handoutMasterId r:id="rId15"/>
  </p:handoutMasterIdLst>
  <p:sldIdLst>
    <p:sldId id="378" r:id="rId2"/>
    <p:sldId id="397" r:id="rId3"/>
    <p:sldId id="398" r:id="rId4"/>
    <p:sldId id="399" r:id="rId5"/>
    <p:sldId id="400" r:id="rId6"/>
    <p:sldId id="401" r:id="rId7"/>
    <p:sldId id="413" r:id="rId8"/>
    <p:sldId id="410" r:id="rId9"/>
    <p:sldId id="411" r:id="rId10"/>
    <p:sldId id="412" r:id="rId11"/>
    <p:sldId id="414" r:id="rId12"/>
    <p:sldId id="415"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F2F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678"/>
    <p:restoredTop sz="50000" autoAdjust="0"/>
  </p:normalViewPr>
  <p:slideViewPr>
    <p:cSldViewPr snapToGrid="0" snapToObjects="1">
      <p:cViewPr varScale="1">
        <p:scale>
          <a:sx n="90" d="100"/>
          <a:sy n="90" d="100"/>
        </p:scale>
        <p:origin x="192" y="35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45955FF-F4E6-A44C-924D-5E5C317C11A2}" type="datetimeFigureOut">
              <a:rPr lang="en-US" smtClean="0"/>
              <a:t>11/4/25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D637298-7D46-B044-A7F0-CE1703380D41}" type="slidenum">
              <a:rPr lang="en-US" smtClean="0"/>
              <a:t>‹#›</a:t>
            </a:fld>
            <a:endParaRPr lang="en-US"/>
          </a:p>
        </p:txBody>
      </p:sp>
    </p:spTree>
    <p:extLst>
      <p:ext uri="{BB962C8B-B14F-4D97-AF65-F5344CB8AC3E}">
        <p14:creationId xmlns:p14="http://schemas.microsoft.com/office/powerpoint/2010/main" val="26354077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2B4494-7521-C440-9A84-5E938413AE0D}" type="datetimeFigureOut">
              <a:rPr lang="en-US" smtClean="0"/>
              <a:t>11/4/25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3FC8DD-61A4-D74D-BD9A-26087189A7F6}" type="slidenum">
              <a:rPr lang="en-US" smtClean="0"/>
              <a:t>‹#›</a:t>
            </a:fld>
            <a:endParaRPr lang="en-US"/>
          </a:p>
        </p:txBody>
      </p:sp>
    </p:spTree>
    <p:extLst>
      <p:ext uri="{BB962C8B-B14F-4D97-AF65-F5344CB8AC3E}">
        <p14:creationId xmlns:p14="http://schemas.microsoft.com/office/powerpoint/2010/main" val="43924256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E50836-3402-7045-B32A-2478FBF911D7}" type="datetime1">
              <a:rPr lang="en-US" smtClean="0"/>
              <a:t>11/4/25</a:t>
            </a:fld>
            <a:endParaRPr lang="en-US"/>
          </a:p>
        </p:txBody>
      </p:sp>
      <p:sp>
        <p:nvSpPr>
          <p:cNvPr id="5" name="Footer Placeholder 4"/>
          <p:cNvSpPr>
            <a:spLocks noGrp="1"/>
          </p:cNvSpPr>
          <p:nvPr>
            <p:ph type="ftr" sz="quarter" idx="11"/>
          </p:nvPr>
        </p:nvSpPr>
        <p:spPr/>
        <p:txBody>
          <a:bodyPr/>
          <a:lstStyle/>
          <a:p>
            <a:r>
              <a:rPr lang="it-IT"/>
              <a:t>C. Guiducci EE 515 </a:t>
            </a:r>
            <a:endParaRPr lang="en-US"/>
          </a:p>
        </p:txBody>
      </p:sp>
      <p:sp>
        <p:nvSpPr>
          <p:cNvPr id="6" name="Slide Number Placeholder 5"/>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2992036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E2BB23-7A01-CB46-AE1D-669EF77FB8F8}" type="datetime1">
              <a:rPr lang="en-US" smtClean="0"/>
              <a:t>11/4/25</a:t>
            </a:fld>
            <a:endParaRPr lang="en-US"/>
          </a:p>
        </p:txBody>
      </p:sp>
      <p:sp>
        <p:nvSpPr>
          <p:cNvPr id="5" name="Footer Placeholder 4"/>
          <p:cNvSpPr>
            <a:spLocks noGrp="1"/>
          </p:cNvSpPr>
          <p:nvPr>
            <p:ph type="ftr" sz="quarter" idx="11"/>
          </p:nvPr>
        </p:nvSpPr>
        <p:spPr/>
        <p:txBody>
          <a:bodyPr/>
          <a:lstStyle/>
          <a:p>
            <a:r>
              <a:rPr lang="it-IT"/>
              <a:t>C. Guiducci EE 515 </a:t>
            </a:r>
            <a:endParaRPr lang="en-US"/>
          </a:p>
        </p:txBody>
      </p:sp>
      <p:sp>
        <p:nvSpPr>
          <p:cNvPr id="6" name="Slide Number Placeholder 5"/>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1380711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EE9810-63EE-2643-9EC4-8E0D1A588849}" type="datetime1">
              <a:rPr lang="en-US" smtClean="0"/>
              <a:t>11/4/25</a:t>
            </a:fld>
            <a:endParaRPr lang="en-US"/>
          </a:p>
        </p:txBody>
      </p:sp>
      <p:sp>
        <p:nvSpPr>
          <p:cNvPr id="5" name="Footer Placeholder 4"/>
          <p:cNvSpPr>
            <a:spLocks noGrp="1"/>
          </p:cNvSpPr>
          <p:nvPr>
            <p:ph type="ftr" sz="quarter" idx="11"/>
          </p:nvPr>
        </p:nvSpPr>
        <p:spPr/>
        <p:txBody>
          <a:bodyPr/>
          <a:lstStyle/>
          <a:p>
            <a:r>
              <a:rPr lang="it-IT"/>
              <a:t>C. Guiducci EE 515 </a:t>
            </a:r>
            <a:endParaRPr lang="en-US"/>
          </a:p>
        </p:txBody>
      </p:sp>
      <p:sp>
        <p:nvSpPr>
          <p:cNvPr id="6" name="Slide Number Placeholder 5"/>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4010990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CBFD018-46AB-EA40-9E2D-D1443A5E30F2}" type="datetime1">
              <a:rPr lang="en-US" smtClean="0"/>
              <a:t>11/4/25</a:t>
            </a:fld>
            <a:endParaRPr lang="en-US"/>
          </a:p>
        </p:txBody>
      </p:sp>
      <p:sp>
        <p:nvSpPr>
          <p:cNvPr id="6" name="Footer Placeholder 5"/>
          <p:cNvSpPr>
            <a:spLocks noGrp="1"/>
          </p:cNvSpPr>
          <p:nvPr>
            <p:ph type="ftr" sz="quarter" idx="11"/>
          </p:nvPr>
        </p:nvSpPr>
        <p:spPr/>
        <p:txBody>
          <a:bodyPr/>
          <a:lstStyle/>
          <a:p>
            <a:r>
              <a:rPr lang="it-IT"/>
              <a:t>C. Guiducci EE 515 </a:t>
            </a:r>
            <a:endParaRPr lang="en-US"/>
          </a:p>
        </p:txBody>
      </p:sp>
      <p:sp>
        <p:nvSpPr>
          <p:cNvPr id="7" name="Slide Number Placeholder 6"/>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868960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2A7C49-A800-3843-AF4D-FCC5E757FBDE}" type="datetime1">
              <a:rPr lang="en-US" smtClean="0"/>
              <a:t>11/4/25</a:t>
            </a:fld>
            <a:endParaRPr lang="en-US"/>
          </a:p>
        </p:txBody>
      </p:sp>
      <p:sp>
        <p:nvSpPr>
          <p:cNvPr id="8" name="Footer Placeholder 7"/>
          <p:cNvSpPr>
            <a:spLocks noGrp="1"/>
          </p:cNvSpPr>
          <p:nvPr>
            <p:ph type="ftr" sz="quarter" idx="11"/>
          </p:nvPr>
        </p:nvSpPr>
        <p:spPr/>
        <p:txBody>
          <a:bodyPr/>
          <a:lstStyle/>
          <a:p>
            <a:r>
              <a:rPr lang="it-IT"/>
              <a:t>C. Guiducci EE 515 </a:t>
            </a:r>
            <a:endParaRPr lang="en-US"/>
          </a:p>
        </p:txBody>
      </p:sp>
      <p:sp>
        <p:nvSpPr>
          <p:cNvPr id="9" name="Slide Number Placeholder 8"/>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3441699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3C071E-4B01-554E-AF04-BE0E21AFDFC1}" type="datetime1">
              <a:rPr lang="en-US" smtClean="0"/>
              <a:t>11/4/25</a:t>
            </a:fld>
            <a:endParaRPr lang="en-US"/>
          </a:p>
        </p:txBody>
      </p:sp>
      <p:sp>
        <p:nvSpPr>
          <p:cNvPr id="4" name="Footer Placeholder 3"/>
          <p:cNvSpPr>
            <a:spLocks noGrp="1"/>
          </p:cNvSpPr>
          <p:nvPr>
            <p:ph type="ftr" sz="quarter" idx="11"/>
          </p:nvPr>
        </p:nvSpPr>
        <p:spPr/>
        <p:txBody>
          <a:bodyPr/>
          <a:lstStyle/>
          <a:p>
            <a:r>
              <a:rPr lang="it-IT"/>
              <a:t>C. Guiducci EE 515 </a:t>
            </a:r>
            <a:endParaRPr lang="en-US"/>
          </a:p>
        </p:txBody>
      </p:sp>
      <p:sp>
        <p:nvSpPr>
          <p:cNvPr id="5" name="Slide Number Placeholder 4"/>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1617513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5B3A06-7A2A-0E42-A10A-06C37400C082}" type="datetime1">
              <a:rPr lang="en-US" smtClean="0"/>
              <a:t>11/4/25</a:t>
            </a:fld>
            <a:endParaRPr lang="en-US"/>
          </a:p>
        </p:txBody>
      </p:sp>
      <p:sp>
        <p:nvSpPr>
          <p:cNvPr id="3" name="Footer Placeholder 2"/>
          <p:cNvSpPr>
            <a:spLocks noGrp="1"/>
          </p:cNvSpPr>
          <p:nvPr>
            <p:ph type="ftr" sz="quarter" idx="11"/>
          </p:nvPr>
        </p:nvSpPr>
        <p:spPr/>
        <p:txBody>
          <a:bodyPr/>
          <a:lstStyle/>
          <a:p>
            <a:r>
              <a:rPr lang="it-IT"/>
              <a:t>C. Guiducci EE 515 </a:t>
            </a:r>
            <a:endParaRPr lang="en-US"/>
          </a:p>
        </p:txBody>
      </p:sp>
      <p:sp>
        <p:nvSpPr>
          <p:cNvPr id="4" name="Slide Number Placeholder 3"/>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4165716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EED825-1E52-1741-BC6B-9315DB9D2A33}" type="datetime1">
              <a:rPr lang="en-US" smtClean="0"/>
              <a:t>11/4/25</a:t>
            </a:fld>
            <a:endParaRPr lang="en-US"/>
          </a:p>
        </p:txBody>
      </p:sp>
      <p:sp>
        <p:nvSpPr>
          <p:cNvPr id="6" name="Footer Placeholder 5"/>
          <p:cNvSpPr>
            <a:spLocks noGrp="1"/>
          </p:cNvSpPr>
          <p:nvPr>
            <p:ph type="ftr" sz="quarter" idx="11"/>
          </p:nvPr>
        </p:nvSpPr>
        <p:spPr/>
        <p:txBody>
          <a:bodyPr/>
          <a:lstStyle/>
          <a:p>
            <a:r>
              <a:rPr lang="it-IT"/>
              <a:t>C. Guiducci EE 515 </a:t>
            </a:r>
            <a:endParaRPr lang="en-US"/>
          </a:p>
        </p:txBody>
      </p:sp>
      <p:sp>
        <p:nvSpPr>
          <p:cNvPr id="7" name="Slide Number Placeholder 6"/>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3803459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F938423-FBC7-9641-BF1A-4078551D36A1}" type="datetime1">
              <a:rPr lang="en-US" smtClean="0"/>
              <a:t>11/4/25</a:t>
            </a:fld>
            <a:endParaRPr lang="en-US"/>
          </a:p>
        </p:txBody>
      </p:sp>
      <p:sp>
        <p:nvSpPr>
          <p:cNvPr id="6" name="Footer Placeholder 5"/>
          <p:cNvSpPr>
            <a:spLocks noGrp="1"/>
          </p:cNvSpPr>
          <p:nvPr>
            <p:ph type="ftr" sz="quarter" idx="11"/>
          </p:nvPr>
        </p:nvSpPr>
        <p:spPr/>
        <p:txBody>
          <a:bodyPr/>
          <a:lstStyle/>
          <a:p>
            <a:r>
              <a:rPr lang="it-IT"/>
              <a:t>C. Guiducci EE 515 </a:t>
            </a:r>
            <a:endParaRPr lang="en-US"/>
          </a:p>
        </p:txBody>
      </p:sp>
      <p:sp>
        <p:nvSpPr>
          <p:cNvPr id="7" name="Slide Number Placeholder 6"/>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1981214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8246EE-5A5E-564C-A856-100D0C43B2EA}" type="datetime1">
              <a:rPr lang="en-US" smtClean="0"/>
              <a:t>11/4/25</a:t>
            </a:fld>
            <a:endParaRPr lang="en-US"/>
          </a:p>
        </p:txBody>
      </p:sp>
      <p:sp>
        <p:nvSpPr>
          <p:cNvPr id="5" name="Footer Placeholder 4"/>
          <p:cNvSpPr>
            <a:spLocks noGrp="1"/>
          </p:cNvSpPr>
          <p:nvPr>
            <p:ph type="ftr" sz="quarter" idx="11"/>
          </p:nvPr>
        </p:nvSpPr>
        <p:spPr/>
        <p:txBody>
          <a:bodyPr/>
          <a:lstStyle/>
          <a:p>
            <a:r>
              <a:rPr lang="it-IT"/>
              <a:t>C. Guiducci EE 515 </a:t>
            </a:r>
            <a:endParaRPr lang="en-US"/>
          </a:p>
        </p:txBody>
      </p:sp>
      <p:sp>
        <p:nvSpPr>
          <p:cNvPr id="6" name="Slide Number Placeholder 5"/>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4258242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ABBADB-871A-5048-B549-9B6491E90904}" type="datetime1">
              <a:rPr lang="en-US" smtClean="0"/>
              <a:t>11/4/25</a:t>
            </a:fld>
            <a:endParaRPr lang="en-US"/>
          </a:p>
        </p:txBody>
      </p:sp>
      <p:sp>
        <p:nvSpPr>
          <p:cNvPr id="5" name="Footer Placeholder 4"/>
          <p:cNvSpPr>
            <a:spLocks noGrp="1"/>
          </p:cNvSpPr>
          <p:nvPr>
            <p:ph type="ftr" sz="quarter" idx="11"/>
          </p:nvPr>
        </p:nvSpPr>
        <p:spPr/>
        <p:txBody>
          <a:bodyPr/>
          <a:lstStyle/>
          <a:p>
            <a:r>
              <a:rPr lang="it-IT"/>
              <a:t>C. Guiducci EE 515 </a:t>
            </a:r>
            <a:endParaRPr lang="en-US"/>
          </a:p>
        </p:txBody>
      </p:sp>
      <p:sp>
        <p:nvSpPr>
          <p:cNvPr id="6" name="Slide Number Placeholder 5"/>
          <p:cNvSpPr>
            <a:spLocks noGrp="1"/>
          </p:cNvSpPr>
          <p:nvPr>
            <p:ph type="sldNum" sz="quarter" idx="12"/>
          </p:nvPr>
        </p:nvSpPr>
        <p:spPr/>
        <p:txBody>
          <a:bodyPr/>
          <a:lstStyle/>
          <a:p>
            <a:fld id="{9F4B2991-A9AC-BA49-ACB0-A8801BABB4CB}" type="slidenum">
              <a:rPr lang="en-US" smtClean="0"/>
              <a:t>‹#›</a:t>
            </a:fld>
            <a:endParaRPr lang="en-US"/>
          </a:p>
        </p:txBody>
      </p:sp>
    </p:spTree>
    <p:extLst>
      <p:ext uri="{BB962C8B-B14F-4D97-AF65-F5344CB8AC3E}">
        <p14:creationId xmlns:p14="http://schemas.microsoft.com/office/powerpoint/2010/main" val="3281749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51424-9F11-B34D-8D95-4225C4C3ED1F}" type="datetime1">
              <a:rPr lang="en-US" smtClean="0"/>
              <a:t>11/4/25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it-IT"/>
              <a:t>C. Guiducci EE 515 </a:t>
            </a:r>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4B2991-A9AC-BA49-ACB0-A8801BABB4CB}" type="slidenum">
              <a:rPr lang="en-US" smtClean="0"/>
              <a:t>‹#›</a:t>
            </a:fld>
            <a:endParaRPr lang="en-US"/>
          </a:p>
        </p:txBody>
      </p:sp>
    </p:spTree>
    <p:extLst>
      <p:ext uri="{BB962C8B-B14F-4D97-AF65-F5344CB8AC3E}">
        <p14:creationId xmlns:p14="http://schemas.microsoft.com/office/powerpoint/2010/main" val="62775091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3888" y="1470027"/>
            <a:ext cx="7886700" cy="2852737"/>
          </a:xfrm>
        </p:spPr>
        <p:txBody>
          <a:bodyPr>
            <a:noAutofit/>
          </a:bodyPr>
          <a:lstStyle/>
          <a:p>
            <a:r>
              <a:rPr lang="en-US" sz="4000" b="1" dirty="0">
                <a:latin typeface="Corbel" panose="020B0503020204020204" pitchFamily="34" charset="0"/>
              </a:rPr>
              <a:t>(6) BINARY DIAGNOSTIC TESTS (SCREENING ASSAYS/DICHOTOMOUS DIAGNOSTIC TESTS)</a:t>
            </a:r>
          </a:p>
        </p:txBody>
      </p:sp>
      <p:sp>
        <p:nvSpPr>
          <p:cNvPr id="3" name="Text Placeholder 2"/>
          <p:cNvSpPr>
            <a:spLocks noGrp="1"/>
          </p:cNvSpPr>
          <p:nvPr>
            <p:ph type="body" idx="1"/>
          </p:nvPr>
        </p:nvSpPr>
        <p:spPr/>
        <p:txBody>
          <a:bodyPr/>
          <a:lstStyle/>
          <a:p>
            <a:endParaRPr lang="en-US"/>
          </a:p>
        </p:txBody>
      </p:sp>
      <p:sp>
        <p:nvSpPr>
          <p:cNvPr id="4" name="Footer Placeholder 3"/>
          <p:cNvSpPr>
            <a:spLocks noGrp="1"/>
          </p:cNvSpPr>
          <p:nvPr>
            <p:ph type="ftr" sz="quarter" idx="11"/>
          </p:nvPr>
        </p:nvSpPr>
        <p:spPr/>
        <p:txBody>
          <a:bodyPr/>
          <a:lstStyle/>
          <a:p>
            <a:r>
              <a:rPr lang="it-IT"/>
              <a:t>C. Guiducci EE 515 </a:t>
            </a:r>
            <a:endParaRPr lang="en-US"/>
          </a:p>
        </p:txBody>
      </p:sp>
      <p:sp>
        <p:nvSpPr>
          <p:cNvPr id="5" name="Slide Number Placeholder 4"/>
          <p:cNvSpPr>
            <a:spLocks noGrp="1"/>
          </p:cNvSpPr>
          <p:nvPr>
            <p:ph type="sldNum" sz="quarter" idx="12"/>
          </p:nvPr>
        </p:nvSpPr>
        <p:spPr/>
        <p:txBody>
          <a:bodyPr/>
          <a:lstStyle/>
          <a:p>
            <a:fld id="{9F4B2991-A9AC-BA49-ACB0-A8801BABB4CB}" type="slidenum">
              <a:rPr lang="en-US" smtClean="0"/>
              <a:t>1</a:t>
            </a:fld>
            <a:endParaRPr lang="en-US"/>
          </a:p>
        </p:txBody>
      </p:sp>
    </p:spTree>
    <p:extLst>
      <p:ext uri="{BB962C8B-B14F-4D97-AF65-F5344CB8AC3E}">
        <p14:creationId xmlns:p14="http://schemas.microsoft.com/office/powerpoint/2010/main" val="456430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2200" dirty="0">
                <a:latin typeface="Lato" panose="020F0502020204030203" pitchFamily="34" charset="0"/>
                <a:ea typeface="Lato" panose="020F0502020204030203" pitchFamily="34" charset="0"/>
                <a:cs typeface="Lato" panose="020F0502020204030203" pitchFamily="34" charset="0"/>
              </a:rPr>
              <a:t>	</a:t>
            </a:r>
          </a:p>
        </p:txBody>
      </p:sp>
      <p:sp>
        <p:nvSpPr>
          <p:cNvPr id="3" name="Rectangle 2">
            <a:extLst>
              <a:ext uri="{FF2B5EF4-FFF2-40B4-BE49-F238E27FC236}">
                <a16:creationId xmlns:a16="http://schemas.microsoft.com/office/drawing/2014/main" id="{B8A00EA1-5CB3-FB49-88AD-2FA088339170}"/>
              </a:ext>
            </a:extLst>
          </p:cNvPr>
          <p:cNvSpPr/>
          <p:nvPr/>
        </p:nvSpPr>
        <p:spPr>
          <a:xfrm>
            <a:off x="628650" y="564610"/>
            <a:ext cx="7753350" cy="5632311"/>
          </a:xfrm>
          <a:prstGeom prst="rect">
            <a:avLst/>
          </a:prstGeom>
        </p:spPr>
        <p:txBody>
          <a:bodyPr wrap="square">
            <a:spAutoFit/>
          </a:bodyPr>
          <a:lstStyle/>
          <a:p>
            <a:r>
              <a:rPr lang="en-US" dirty="0">
                <a:latin typeface="Lato" panose="020F0502020204030203" pitchFamily="34" charset="0"/>
                <a:ea typeface="Lato" panose="020F0502020204030203" pitchFamily="34" charset="0"/>
                <a:cs typeface="Lato" panose="020F0502020204030203" pitchFamily="34" charset="0"/>
              </a:rPr>
              <a:t>In the field of diagnostic tests and analytical tests with binary classification of the output (e.g.: pregnancy test, biomarker tests, antibody tests), the terms “</a:t>
            </a:r>
            <a:r>
              <a:rPr lang="en-US" dirty="0">
                <a:solidFill>
                  <a:schemeClr val="accent1"/>
                </a:solidFill>
                <a:latin typeface="Lato" panose="020F0502020204030203" pitchFamily="34" charset="0"/>
                <a:ea typeface="Lato" panose="020F0502020204030203" pitchFamily="34" charset="0"/>
                <a:cs typeface="Lato" panose="020F0502020204030203" pitchFamily="34" charset="0"/>
              </a:rPr>
              <a:t>Sensitivity</a:t>
            </a:r>
            <a:r>
              <a:rPr lang="en-US" dirty="0">
                <a:latin typeface="Lato" panose="020F0502020204030203" pitchFamily="34" charset="0"/>
                <a:ea typeface="Lato" panose="020F0502020204030203" pitchFamily="34" charset="0"/>
                <a:cs typeface="Lato" panose="020F0502020204030203" pitchFamily="34" charset="0"/>
              </a:rPr>
              <a:t>” and “</a:t>
            </a:r>
            <a:r>
              <a:rPr lang="en-US" dirty="0">
                <a:solidFill>
                  <a:schemeClr val="accent1"/>
                </a:solidFill>
                <a:latin typeface="Lato" panose="020F0502020204030203" pitchFamily="34" charset="0"/>
                <a:ea typeface="Lato" panose="020F0502020204030203" pitchFamily="34" charset="0"/>
                <a:cs typeface="Lato" panose="020F0502020204030203" pitchFamily="34" charset="0"/>
              </a:rPr>
              <a:t>Specificity</a:t>
            </a:r>
            <a:r>
              <a:rPr lang="en-US" dirty="0">
                <a:latin typeface="Lato" panose="020F0502020204030203" pitchFamily="34" charset="0"/>
                <a:ea typeface="Lato" panose="020F0502020204030203" pitchFamily="34" charset="0"/>
                <a:cs typeface="Lato" panose="020F0502020204030203" pitchFamily="34" charset="0"/>
              </a:rPr>
              <a:t>” have a peculiar meaning.</a:t>
            </a:r>
          </a:p>
          <a:p>
            <a:r>
              <a:rPr lang="en-US" dirty="0">
                <a:latin typeface="Lato" panose="020F0502020204030203" pitchFamily="34" charset="0"/>
                <a:ea typeface="Lato" panose="020F0502020204030203" pitchFamily="34" charset="0"/>
                <a:cs typeface="Lato" panose="020F0502020204030203" pitchFamily="34" charset="0"/>
              </a:rPr>
              <a:t>The binary tests’ outputs is either positive (</a:t>
            </a:r>
            <a:r>
              <a:rPr lang="en-US" dirty="0" err="1">
                <a:latin typeface="Lato" panose="020F0502020204030203" pitchFamily="34" charset="0"/>
                <a:ea typeface="Lato" panose="020F0502020204030203" pitchFamily="34" charset="0"/>
                <a:cs typeface="Lato" panose="020F0502020204030203" pitchFamily="34" charset="0"/>
              </a:rPr>
              <a:t>ie</a:t>
            </a:r>
            <a:r>
              <a:rPr lang="en-US" dirty="0">
                <a:latin typeface="Lato" panose="020F0502020204030203" pitchFamily="34" charset="0"/>
                <a:ea typeface="Lato" panose="020F0502020204030203" pitchFamily="34" charset="0"/>
                <a:cs typeface="Lato" panose="020F0502020204030203" pitchFamily="34" charset="0"/>
              </a:rPr>
              <a:t>: concentration of the biomarker or other target molecule) is above a certain threshold) or negative (</a:t>
            </a:r>
            <a:r>
              <a:rPr lang="en-US" dirty="0" err="1">
                <a:latin typeface="Lato" panose="020F0502020204030203" pitchFamily="34" charset="0"/>
                <a:ea typeface="Lato" panose="020F0502020204030203" pitchFamily="34" charset="0"/>
                <a:cs typeface="Lato" panose="020F0502020204030203" pitchFamily="34" charset="0"/>
              </a:rPr>
              <a:t>ie</a:t>
            </a:r>
            <a:r>
              <a:rPr lang="en-US" dirty="0">
                <a:latin typeface="Lato" panose="020F0502020204030203" pitchFamily="34" charset="0"/>
                <a:ea typeface="Lato" panose="020F0502020204030203" pitchFamily="34" charset="0"/>
                <a:cs typeface="Lato" panose="020F0502020204030203" pitchFamily="34" charset="0"/>
              </a:rPr>
              <a:t>: concentration of the biomarker or other target molecule) is below a certain threshold. </a:t>
            </a:r>
          </a:p>
          <a:p>
            <a:r>
              <a:rPr lang="en-US" dirty="0">
                <a:latin typeface="Lato" panose="020F0502020204030203" pitchFamily="34" charset="0"/>
                <a:ea typeface="Lato" panose="020F0502020204030203" pitchFamily="34" charset="0"/>
                <a:cs typeface="Lato" panose="020F0502020204030203" pitchFamily="34" charset="0"/>
              </a:rPr>
              <a:t>“</a:t>
            </a:r>
            <a:r>
              <a:rPr lang="en-US" dirty="0">
                <a:solidFill>
                  <a:srgbClr val="FF0000"/>
                </a:solidFill>
                <a:latin typeface="Lato" panose="020F0502020204030203" pitchFamily="34" charset="0"/>
                <a:ea typeface="Lato" panose="020F0502020204030203" pitchFamily="34" charset="0"/>
                <a:cs typeface="Lato" panose="020F0502020204030203" pitchFamily="34" charset="0"/>
              </a:rPr>
              <a:t>Sensitivity</a:t>
            </a:r>
            <a:r>
              <a:rPr lang="en-US" dirty="0">
                <a:latin typeface="Lato" panose="020F0502020204030203" pitchFamily="34" charset="0"/>
                <a:ea typeface="Lato" panose="020F0502020204030203" pitchFamily="34" charset="0"/>
                <a:cs typeface="Lato" panose="020F0502020204030203" pitchFamily="34" charset="0"/>
              </a:rPr>
              <a:t>”: probability that the test provides a correct answer in the occurrence  that the sample is “positive”. </a:t>
            </a:r>
          </a:p>
          <a:p>
            <a:r>
              <a:rPr lang="en-US" dirty="0">
                <a:latin typeface="Lato" panose="020F0502020204030203" pitchFamily="34" charset="0"/>
                <a:ea typeface="Lato" panose="020F0502020204030203" pitchFamily="34" charset="0"/>
                <a:cs typeface="Lato" panose="020F0502020204030203" pitchFamily="34" charset="0"/>
              </a:rPr>
              <a:t> “</a:t>
            </a:r>
            <a:r>
              <a:rPr lang="en-US" dirty="0">
                <a:solidFill>
                  <a:srgbClr val="FF0000"/>
                </a:solidFill>
                <a:latin typeface="Lato" panose="020F0502020204030203" pitchFamily="34" charset="0"/>
                <a:ea typeface="Lato" panose="020F0502020204030203" pitchFamily="34" charset="0"/>
                <a:cs typeface="Lato" panose="020F0502020204030203" pitchFamily="34" charset="0"/>
              </a:rPr>
              <a:t>Specificity</a:t>
            </a:r>
            <a:r>
              <a:rPr lang="en-US" dirty="0">
                <a:latin typeface="Lato" panose="020F0502020204030203" pitchFamily="34" charset="0"/>
                <a:ea typeface="Lato" panose="020F0502020204030203" pitchFamily="34" charset="0"/>
                <a:cs typeface="Lato" panose="020F0502020204030203" pitchFamily="34" charset="0"/>
              </a:rPr>
              <a:t>”: probability that the test provides a correct answer in the occurrence that the sample is “negative”. </a:t>
            </a:r>
          </a:p>
          <a:p>
            <a:br>
              <a:rPr lang="en-US" dirty="0">
                <a:latin typeface="Lato" panose="020F0502020204030203" pitchFamily="34" charset="0"/>
                <a:ea typeface="Lato" panose="020F0502020204030203" pitchFamily="34" charset="0"/>
                <a:cs typeface="Lato" panose="020F0502020204030203" pitchFamily="34" charset="0"/>
              </a:rPr>
            </a:br>
            <a:r>
              <a:rPr lang="en-US" dirty="0">
                <a:latin typeface="Lato" panose="020F0502020204030203" pitchFamily="34" charset="0"/>
                <a:ea typeface="Lato" panose="020F0502020204030203" pitchFamily="34" charset="0"/>
                <a:cs typeface="Lato" panose="020F0502020204030203" pitchFamily="34" charset="0"/>
              </a:rPr>
              <a:t>These two parameters indicate the performance of the assay and </a:t>
            </a:r>
            <a:r>
              <a:rPr lang="en-US" dirty="0">
                <a:solidFill>
                  <a:srgbClr val="3366FF"/>
                </a:solidFill>
                <a:latin typeface="Lato" panose="020F0502020204030203" pitchFamily="34" charset="0"/>
                <a:ea typeface="Lato" panose="020F0502020204030203" pitchFamily="34" charset="0"/>
                <a:cs typeface="Lato" panose="020F0502020204030203" pitchFamily="34" charset="0"/>
              </a:rPr>
              <a:t>they depend on</a:t>
            </a:r>
            <a:r>
              <a:rPr lang="en-US" dirty="0">
                <a:latin typeface="Lato" panose="020F0502020204030203" pitchFamily="34" charset="0"/>
                <a:ea typeface="Lato" panose="020F0502020204030203" pitchFamily="34" charset="0"/>
                <a:cs typeface="Lato" panose="020F0502020204030203" pitchFamily="34" charset="0"/>
              </a:rPr>
              <a:t>: </a:t>
            </a:r>
            <a:br>
              <a:rPr lang="en-US" dirty="0">
                <a:latin typeface="Lato" panose="020F0502020204030203" pitchFamily="34" charset="0"/>
                <a:ea typeface="Lato" panose="020F0502020204030203" pitchFamily="34" charset="0"/>
                <a:cs typeface="Lato" panose="020F0502020204030203" pitchFamily="34" charset="0"/>
              </a:rPr>
            </a:br>
            <a:r>
              <a:rPr lang="en-US" dirty="0">
                <a:latin typeface="Lato" panose="020F0502020204030203" pitchFamily="34" charset="0"/>
                <a:ea typeface="Lato" panose="020F0502020204030203" pitchFamily="34" charset="0"/>
                <a:cs typeface="Lato" panose="020F0502020204030203" pitchFamily="34" charset="0"/>
              </a:rPr>
              <a:t>	- the relevance of the  </a:t>
            </a:r>
            <a:r>
              <a:rPr lang="en-US" dirty="0">
                <a:solidFill>
                  <a:srgbClr val="3366FF"/>
                </a:solidFill>
                <a:latin typeface="Lato" panose="020F0502020204030203" pitchFamily="34" charset="0"/>
                <a:ea typeface="Lato" panose="020F0502020204030203" pitchFamily="34" charset="0"/>
                <a:cs typeface="Lato" panose="020F0502020204030203" pitchFamily="34" charset="0"/>
              </a:rPr>
              <a:t>biomarker</a:t>
            </a:r>
            <a:r>
              <a:rPr lang="en-US" dirty="0">
                <a:latin typeface="Lato" panose="020F0502020204030203" pitchFamily="34" charset="0"/>
                <a:ea typeface="Lato" panose="020F0502020204030203" pitchFamily="34" charset="0"/>
                <a:cs typeface="Lato" panose="020F0502020204030203" pitchFamily="34" charset="0"/>
              </a:rPr>
              <a:t> or </a:t>
            </a:r>
            <a:r>
              <a:rPr lang="en-US" dirty="0">
                <a:solidFill>
                  <a:schemeClr val="accent1"/>
                </a:solidFill>
                <a:latin typeface="Lato" panose="020F0502020204030203" pitchFamily="34" charset="0"/>
                <a:ea typeface="Lato" panose="020F0502020204030203" pitchFamily="34" charset="0"/>
                <a:cs typeface="Lato" panose="020F0502020204030203" pitchFamily="34" charset="0"/>
              </a:rPr>
              <a:t>analyte molecule measured </a:t>
            </a:r>
            <a:r>
              <a:rPr lang="en-US" dirty="0">
                <a:latin typeface="Lato" panose="020F0502020204030203" pitchFamily="34" charset="0"/>
                <a:ea typeface="Lato" panose="020F0502020204030203" pitchFamily="34" charset="0"/>
                <a:cs typeface="Lato" panose="020F0502020204030203" pitchFamily="34" charset="0"/>
              </a:rPr>
              <a:t>(typically a molecule in a fluid or tissue, sometimes a physical parameter) employed to classify the population in two groups,</a:t>
            </a:r>
            <a:br>
              <a:rPr lang="en-US" dirty="0">
                <a:latin typeface="Lato" panose="020F0502020204030203" pitchFamily="34" charset="0"/>
                <a:ea typeface="Lato" panose="020F0502020204030203" pitchFamily="34" charset="0"/>
                <a:cs typeface="Lato" panose="020F0502020204030203" pitchFamily="34" charset="0"/>
              </a:rPr>
            </a:br>
            <a:r>
              <a:rPr lang="en-US" dirty="0">
                <a:latin typeface="Lato" panose="020F0502020204030203" pitchFamily="34" charset="0"/>
                <a:ea typeface="Lato" panose="020F0502020204030203" pitchFamily="34" charset="0"/>
                <a:cs typeface="Lato" panose="020F0502020204030203" pitchFamily="34" charset="0"/>
              </a:rPr>
              <a:t>	- the choice of the “threshold concentration” (synonyms: biomarker concentration, criterion value, cut-point, cut-off, criterion value) of the biomarker. </a:t>
            </a:r>
            <a:endParaRPr lang="fr-FR" dirty="0"/>
          </a:p>
        </p:txBody>
      </p:sp>
    </p:spTree>
    <p:extLst>
      <p:ext uri="{BB962C8B-B14F-4D97-AF65-F5344CB8AC3E}">
        <p14:creationId xmlns:p14="http://schemas.microsoft.com/office/powerpoint/2010/main" val="1470535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creen shot 2010-09-29 at 9.32.38 AM.png"/>
          <p:cNvPicPr>
            <a:picLocks noChangeAspect="1"/>
          </p:cNvPicPr>
          <p:nvPr/>
        </p:nvPicPr>
        <p:blipFill>
          <a:blip r:embed="rId2"/>
          <a:srcRect t="17033"/>
          <a:stretch/>
        </p:blipFill>
        <p:spPr>
          <a:xfrm>
            <a:off x="878090" y="1868557"/>
            <a:ext cx="7485613" cy="3837108"/>
          </a:xfrm>
          <a:prstGeom prst="rect">
            <a:avLst/>
          </a:prstGeom>
        </p:spPr>
      </p:pic>
      <p:sp>
        <p:nvSpPr>
          <p:cNvPr id="10" name="Footer Placeholder 9"/>
          <p:cNvSpPr>
            <a:spLocks noGrp="1"/>
          </p:cNvSpPr>
          <p:nvPr>
            <p:ph type="ftr" sz="quarter" idx="11"/>
          </p:nvPr>
        </p:nvSpPr>
        <p:spPr/>
        <p:txBody>
          <a:bodyPr/>
          <a:lstStyle/>
          <a:p>
            <a:r>
              <a:rPr lang="it-IT"/>
              <a:t>C. Guiducci EE 515 </a:t>
            </a:r>
            <a:endParaRPr lang="en-US"/>
          </a:p>
        </p:txBody>
      </p:sp>
      <p:sp>
        <p:nvSpPr>
          <p:cNvPr id="9" name="Slide Number Placeholder 8"/>
          <p:cNvSpPr>
            <a:spLocks noGrp="1"/>
          </p:cNvSpPr>
          <p:nvPr>
            <p:ph type="sldNum" sz="quarter" idx="12"/>
          </p:nvPr>
        </p:nvSpPr>
        <p:spPr/>
        <p:txBody>
          <a:bodyPr/>
          <a:lstStyle/>
          <a:p>
            <a:fld id="{D862A948-51D5-2B4E-BD67-BAB427420DFE}" type="slidenum">
              <a:rPr lang="en-US" smtClean="0"/>
              <a:pPr/>
              <a:t>3</a:t>
            </a:fld>
            <a:endParaRPr lang="en-US"/>
          </a:p>
        </p:txBody>
      </p:sp>
      <p:sp>
        <p:nvSpPr>
          <p:cNvPr id="2" name="TextBox 1">
            <a:extLst>
              <a:ext uri="{FF2B5EF4-FFF2-40B4-BE49-F238E27FC236}">
                <a16:creationId xmlns:a16="http://schemas.microsoft.com/office/drawing/2014/main" id="{C351FC4A-C763-B2C0-DAA1-E210530D567C}"/>
              </a:ext>
            </a:extLst>
          </p:cNvPr>
          <p:cNvSpPr txBox="1"/>
          <p:nvPr/>
        </p:nvSpPr>
        <p:spPr>
          <a:xfrm>
            <a:off x="4078824" y="1485369"/>
            <a:ext cx="1146468" cy="369332"/>
          </a:xfrm>
          <a:prstGeom prst="rect">
            <a:avLst/>
          </a:prstGeom>
          <a:noFill/>
        </p:spPr>
        <p:txBody>
          <a:bodyPr wrap="none" rtlCol="0">
            <a:spAutoFit/>
          </a:bodyPr>
          <a:lstStyle/>
          <a:p>
            <a:r>
              <a:rPr lang="en-CH" dirty="0">
                <a:latin typeface="Helvetica Light" panose="020B0403020202020204" pitchFamily="34" charset="0"/>
              </a:rPr>
              <a:t>threshold</a:t>
            </a:r>
          </a:p>
        </p:txBody>
      </p:sp>
      <p:sp>
        <p:nvSpPr>
          <p:cNvPr id="3" name="TextBox 2">
            <a:extLst>
              <a:ext uri="{FF2B5EF4-FFF2-40B4-BE49-F238E27FC236}">
                <a16:creationId xmlns:a16="http://schemas.microsoft.com/office/drawing/2014/main" id="{AC68D7FD-8EE1-3D9A-2FA9-C50B9D90536E}"/>
              </a:ext>
            </a:extLst>
          </p:cNvPr>
          <p:cNvSpPr txBox="1"/>
          <p:nvPr/>
        </p:nvSpPr>
        <p:spPr>
          <a:xfrm>
            <a:off x="511037" y="324280"/>
            <a:ext cx="7326064" cy="769441"/>
          </a:xfrm>
          <a:prstGeom prst="rect">
            <a:avLst/>
          </a:prstGeom>
          <a:noFill/>
        </p:spPr>
        <p:txBody>
          <a:bodyPr wrap="square" rtlCol="0">
            <a:spAutoFit/>
          </a:bodyPr>
          <a:lstStyle/>
          <a:p>
            <a:r>
              <a:rPr lang="en-CH" sz="2200" dirty="0">
                <a:latin typeface="Helvetica Light" panose="020B0403020202020204" pitchFamily="34" charset="0"/>
              </a:rPr>
              <a:t>The biomarker concentration is perfectly correlated with the patient condition. </a:t>
            </a:r>
          </a:p>
        </p:txBody>
      </p:sp>
    </p:spTree>
    <p:extLst>
      <p:ext uri="{BB962C8B-B14F-4D97-AF65-F5344CB8AC3E}">
        <p14:creationId xmlns:p14="http://schemas.microsoft.com/office/powerpoint/2010/main" val="2158173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0-09-29 at 9.34.42 AM.png"/>
          <p:cNvPicPr>
            <a:picLocks noChangeAspect="1"/>
          </p:cNvPicPr>
          <p:nvPr/>
        </p:nvPicPr>
        <p:blipFill>
          <a:blip r:embed="rId2"/>
          <a:srcRect t="14863"/>
          <a:stretch/>
        </p:blipFill>
        <p:spPr>
          <a:xfrm>
            <a:off x="683921" y="2140247"/>
            <a:ext cx="7776158" cy="4303772"/>
          </a:xfrm>
          <a:prstGeom prst="rect">
            <a:avLst/>
          </a:prstGeom>
        </p:spPr>
      </p:pic>
      <p:sp>
        <p:nvSpPr>
          <p:cNvPr id="5" name="Footer Placeholder 4"/>
          <p:cNvSpPr>
            <a:spLocks noGrp="1"/>
          </p:cNvSpPr>
          <p:nvPr>
            <p:ph type="ftr" sz="quarter" idx="11"/>
          </p:nvPr>
        </p:nvSpPr>
        <p:spPr/>
        <p:txBody>
          <a:bodyPr/>
          <a:lstStyle/>
          <a:p>
            <a:r>
              <a:rPr lang="it-IT"/>
              <a:t>C. Guiducci EE 515 </a:t>
            </a:r>
            <a:endParaRPr lang="en-US"/>
          </a:p>
        </p:txBody>
      </p:sp>
      <p:sp>
        <p:nvSpPr>
          <p:cNvPr id="4" name="Slide Number Placeholder 3"/>
          <p:cNvSpPr>
            <a:spLocks noGrp="1"/>
          </p:cNvSpPr>
          <p:nvPr>
            <p:ph type="sldNum" sz="quarter" idx="12"/>
          </p:nvPr>
        </p:nvSpPr>
        <p:spPr/>
        <p:txBody>
          <a:bodyPr/>
          <a:lstStyle/>
          <a:p>
            <a:fld id="{D862A948-51D5-2B4E-BD67-BAB427420DFE}" type="slidenum">
              <a:rPr lang="en-US" smtClean="0"/>
              <a:pPr/>
              <a:t>4</a:t>
            </a:fld>
            <a:endParaRPr lang="en-US"/>
          </a:p>
        </p:txBody>
      </p:sp>
      <p:sp>
        <p:nvSpPr>
          <p:cNvPr id="2" name="TextBox 1">
            <a:extLst>
              <a:ext uri="{FF2B5EF4-FFF2-40B4-BE49-F238E27FC236}">
                <a16:creationId xmlns:a16="http://schemas.microsoft.com/office/drawing/2014/main" id="{0A866D26-2063-9E6F-2E28-73590D1FB607}"/>
              </a:ext>
            </a:extLst>
          </p:cNvPr>
          <p:cNvSpPr txBox="1"/>
          <p:nvPr/>
        </p:nvSpPr>
        <p:spPr>
          <a:xfrm>
            <a:off x="2563248" y="1216917"/>
            <a:ext cx="2008752" cy="923330"/>
          </a:xfrm>
          <a:prstGeom prst="rect">
            <a:avLst/>
          </a:prstGeom>
          <a:noFill/>
        </p:spPr>
        <p:txBody>
          <a:bodyPr wrap="square" rtlCol="0">
            <a:spAutoFit/>
          </a:bodyPr>
          <a:lstStyle/>
          <a:p>
            <a:r>
              <a:rPr lang="en-CH" dirty="0">
                <a:latin typeface="Helvetica Light" panose="020B0403020202020204" pitchFamily="34" charset="0"/>
              </a:rPr>
              <a:t>threshold that grants high sensitivity</a:t>
            </a:r>
          </a:p>
        </p:txBody>
      </p:sp>
      <p:sp>
        <p:nvSpPr>
          <p:cNvPr id="8" name="TextBox 7">
            <a:extLst>
              <a:ext uri="{FF2B5EF4-FFF2-40B4-BE49-F238E27FC236}">
                <a16:creationId xmlns:a16="http://schemas.microsoft.com/office/drawing/2014/main" id="{45D9795D-C37D-AE9E-0314-29E5C4224D9B}"/>
              </a:ext>
            </a:extLst>
          </p:cNvPr>
          <p:cNvSpPr txBox="1"/>
          <p:nvPr/>
        </p:nvSpPr>
        <p:spPr>
          <a:xfrm>
            <a:off x="511037" y="324280"/>
            <a:ext cx="7326064" cy="769441"/>
          </a:xfrm>
          <a:prstGeom prst="rect">
            <a:avLst/>
          </a:prstGeom>
          <a:noFill/>
        </p:spPr>
        <p:txBody>
          <a:bodyPr wrap="square" rtlCol="0">
            <a:spAutoFit/>
          </a:bodyPr>
          <a:lstStyle/>
          <a:p>
            <a:r>
              <a:rPr lang="en-CH" sz="2200" dirty="0">
                <a:latin typeface="Helvetica Light" panose="020B0403020202020204" pitchFamily="34" charset="0"/>
              </a:rPr>
              <a:t>Certain biomarker concentration values can be observed both for healthy and sick subjects. </a:t>
            </a:r>
          </a:p>
        </p:txBody>
      </p:sp>
      <p:sp>
        <p:nvSpPr>
          <p:cNvPr id="9" name="TextBox 8">
            <a:extLst>
              <a:ext uri="{FF2B5EF4-FFF2-40B4-BE49-F238E27FC236}">
                <a16:creationId xmlns:a16="http://schemas.microsoft.com/office/drawing/2014/main" id="{AD5F16BB-2C91-2DF6-A959-1872E9F84454}"/>
              </a:ext>
            </a:extLst>
          </p:cNvPr>
          <p:cNvSpPr txBox="1"/>
          <p:nvPr/>
        </p:nvSpPr>
        <p:spPr>
          <a:xfrm>
            <a:off x="5127754" y="1219962"/>
            <a:ext cx="2279385" cy="923330"/>
          </a:xfrm>
          <a:prstGeom prst="rect">
            <a:avLst/>
          </a:prstGeom>
          <a:noFill/>
        </p:spPr>
        <p:txBody>
          <a:bodyPr wrap="square" rtlCol="0">
            <a:spAutoFit/>
          </a:bodyPr>
          <a:lstStyle/>
          <a:p>
            <a:r>
              <a:rPr lang="en-CH" dirty="0">
                <a:latin typeface="Helvetica Light" panose="020B0403020202020204" pitchFamily="34" charset="0"/>
              </a:rPr>
              <a:t>threshold that grants high specificity</a:t>
            </a:r>
          </a:p>
        </p:txBody>
      </p:sp>
      <p:sp>
        <p:nvSpPr>
          <p:cNvPr id="10" name="Rounded Rectangle 9">
            <a:extLst>
              <a:ext uri="{FF2B5EF4-FFF2-40B4-BE49-F238E27FC236}">
                <a16:creationId xmlns:a16="http://schemas.microsoft.com/office/drawing/2014/main" id="{15459303-CE40-9741-9AAF-9644650F40D6}"/>
              </a:ext>
            </a:extLst>
          </p:cNvPr>
          <p:cNvSpPr/>
          <p:nvPr/>
        </p:nvSpPr>
        <p:spPr>
          <a:xfrm>
            <a:off x="1948070" y="2426349"/>
            <a:ext cx="1470991" cy="1002651"/>
          </a:xfrm>
          <a:prstGeom prst="round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dirty="0"/>
          </a:p>
        </p:txBody>
      </p:sp>
      <p:sp>
        <p:nvSpPr>
          <p:cNvPr id="11" name="Rounded Rectangle 10">
            <a:extLst>
              <a:ext uri="{FF2B5EF4-FFF2-40B4-BE49-F238E27FC236}">
                <a16:creationId xmlns:a16="http://schemas.microsoft.com/office/drawing/2014/main" id="{64FE464C-6CAB-6F57-0C28-01CE2AF938E4}"/>
              </a:ext>
            </a:extLst>
          </p:cNvPr>
          <p:cNvSpPr/>
          <p:nvPr/>
        </p:nvSpPr>
        <p:spPr>
          <a:xfrm>
            <a:off x="5724941" y="2426348"/>
            <a:ext cx="1470991" cy="1002651"/>
          </a:xfrm>
          <a:prstGeom prst="round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dirty="0"/>
          </a:p>
        </p:txBody>
      </p:sp>
    </p:spTree>
    <p:extLst>
      <p:ext uri="{BB962C8B-B14F-4D97-AF65-F5344CB8AC3E}">
        <p14:creationId xmlns:p14="http://schemas.microsoft.com/office/powerpoint/2010/main" val="4281031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628650" y="110412"/>
            <a:ext cx="7886700" cy="1325563"/>
          </a:xfrm>
        </p:spPr>
        <p:txBody>
          <a:bodyPr/>
          <a:lstStyle/>
          <a:p>
            <a:r>
              <a:rPr lang="en-US" dirty="0">
                <a:latin typeface="Helvetica Light" panose="020B0403020202020204" pitchFamily="34" charset="0"/>
              </a:rPr>
              <a:t>Sensitivity and Specificity</a:t>
            </a:r>
          </a:p>
        </p:txBody>
      </p:sp>
      <p:sp>
        <p:nvSpPr>
          <p:cNvPr id="2" name="Footer Placeholder 1"/>
          <p:cNvSpPr>
            <a:spLocks noGrp="1"/>
          </p:cNvSpPr>
          <p:nvPr>
            <p:ph type="ftr" sz="quarter" idx="11"/>
          </p:nvPr>
        </p:nvSpPr>
        <p:spPr/>
        <p:txBody>
          <a:bodyPr/>
          <a:lstStyle/>
          <a:p>
            <a:r>
              <a:rPr lang="it-IT"/>
              <a:t>C. Guiducci EE 515 </a:t>
            </a:r>
            <a:endParaRPr lang="en-US"/>
          </a:p>
        </p:txBody>
      </p:sp>
      <p:sp>
        <p:nvSpPr>
          <p:cNvPr id="3" name="Slide Number Placeholder 2"/>
          <p:cNvSpPr>
            <a:spLocks noGrp="1"/>
          </p:cNvSpPr>
          <p:nvPr>
            <p:ph type="sldNum" sz="quarter" idx="12"/>
          </p:nvPr>
        </p:nvSpPr>
        <p:spPr/>
        <p:txBody>
          <a:bodyPr/>
          <a:lstStyle/>
          <a:p>
            <a:fld id="{D862A948-51D5-2B4E-BD67-BAB427420DFE}" type="slidenum">
              <a:rPr lang="en-US" smtClean="0"/>
              <a:pPr/>
              <a:t>5</a:t>
            </a:fld>
            <a:endParaRPr lang="en-US"/>
          </a:p>
        </p:txBody>
      </p:sp>
      <p:pic>
        <p:nvPicPr>
          <p:cNvPr id="6" name="Picture 5" descr="Screen shot 2010-09-29 at 9.36.21 AM.png"/>
          <p:cNvPicPr>
            <a:picLocks noChangeAspect="1"/>
          </p:cNvPicPr>
          <p:nvPr/>
        </p:nvPicPr>
        <p:blipFill>
          <a:blip r:embed="rId2"/>
          <a:stretch>
            <a:fillRect/>
          </a:stretch>
        </p:blipFill>
        <p:spPr>
          <a:xfrm>
            <a:off x="918788" y="1464411"/>
            <a:ext cx="7557504" cy="4863504"/>
          </a:xfrm>
          <a:prstGeom prst="rect">
            <a:avLst/>
          </a:prstGeom>
        </p:spPr>
      </p:pic>
    </p:spTree>
    <p:extLst>
      <p:ext uri="{BB962C8B-B14F-4D97-AF65-F5344CB8AC3E}">
        <p14:creationId xmlns:p14="http://schemas.microsoft.com/office/powerpoint/2010/main" val="336442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134" y="84440"/>
            <a:ext cx="7886700" cy="1325563"/>
          </a:xfrm>
        </p:spPr>
        <p:txBody>
          <a:bodyPr>
            <a:normAutofit/>
          </a:bodyPr>
          <a:lstStyle/>
          <a:p>
            <a:r>
              <a:rPr lang="en-US" dirty="0">
                <a:latin typeface="Helvetica Light" panose="020B0403020202020204" pitchFamily="34" charset="0"/>
              </a:rPr>
              <a:t>Receiver operating characteristic curve</a:t>
            </a:r>
          </a:p>
        </p:txBody>
      </p:sp>
      <p:sp>
        <p:nvSpPr>
          <p:cNvPr id="3" name="Footer Placeholder 2"/>
          <p:cNvSpPr>
            <a:spLocks noGrp="1"/>
          </p:cNvSpPr>
          <p:nvPr>
            <p:ph type="ftr" sz="quarter" idx="11"/>
          </p:nvPr>
        </p:nvSpPr>
        <p:spPr/>
        <p:txBody>
          <a:bodyPr/>
          <a:lstStyle/>
          <a:p>
            <a:r>
              <a:rPr lang="it-IT"/>
              <a:t>C. Guiducci EE 515 </a:t>
            </a:r>
            <a:endParaRPr lang="en-US" dirty="0"/>
          </a:p>
        </p:txBody>
      </p:sp>
      <p:sp>
        <p:nvSpPr>
          <p:cNvPr id="4" name="Slide Number Placeholder 3"/>
          <p:cNvSpPr>
            <a:spLocks noGrp="1"/>
          </p:cNvSpPr>
          <p:nvPr>
            <p:ph type="sldNum" sz="quarter" idx="12"/>
          </p:nvPr>
        </p:nvSpPr>
        <p:spPr/>
        <p:txBody>
          <a:bodyPr/>
          <a:lstStyle/>
          <a:p>
            <a:fld id="{D862A948-51D5-2B4E-BD67-BAB427420DFE}" type="slidenum">
              <a:rPr lang="en-US" smtClean="0"/>
              <a:pPr/>
              <a:t>6</a:t>
            </a:fld>
            <a:endParaRPr lang="en-US"/>
          </a:p>
        </p:txBody>
      </p:sp>
      <p:pic>
        <p:nvPicPr>
          <p:cNvPr id="5" name="Picture 4" descr="Screen shot 2010-09-29 at 9.46.57 AM.png"/>
          <p:cNvPicPr>
            <a:picLocks noChangeAspect="1"/>
          </p:cNvPicPr>
          <p:nvPr/>
        </p:nvPicPr>
        <p:blipFill>
          <a:blip r:embed="rId2"/>
          <a:stretch>
            <a:fillRect/>
          </a:stretch>
        </p:blipFill>
        <p:spPr>
          <a:xfrm>
            <a:off x="1001436" y="2024426"/>
            <a:ext cx="4055027" cy="3439841"/>
          </a:xfrm>
          <a:prstGeom prst="rect">
            <a:avLst/>
          </a:prstGeom>
        </p:spPr>
      </p:pic>
      <p:sp>
        <p:nvSpPr>
          <p:cNvPr id="6" name="TextBox 5"/>
          <p:cNvSpPr txBox="1"/>
          <p:nvPr/>
        </p:nvSpPr>
        <p:spPr>
          <a:xfrm rot="16200000">
            <a:off x="-173992" y="3386731"/>
            <a:ext cx="1809397" cy="369332"/>
          </a:xfrm>
          <a:prstGeom prst="rect">
            <a:avLst/>
          </a:prstGeom>
          <a:noFill/>
        </p:spPr>
        <p:txBody>
          <a:bodyPr wrap="none" rtlCol="0">
            <a:spAutoFit/>
          </a:bodyPr>
          <a:lstStyle/>
          <a:p>
            <a:r>
              <a:rPr lang="en-US" dirty="0"/>
              <a:t>True positive rate</a:t>
            </a:r>
          </a:p>
        </p:txBody>
      </p:sp>
      <p:sp>
        <p:nvSpPr>
          <p:cNvPr id="7" name="TextBox 6"/>
          <p:cNvSpPr txBox="1"/>
          <p:nvPr/>
        </p:nvSpPr>
        <p:spPr>
          <a:xfrm>
            <a:off x="2356473" y="5245525"/>
            <a:ext cx="1863160" cy="369332"/>
          </a:xfrm>
          <a:prstGeom prst="rect">
            <a:avLst/>
          </a:prstGeom>
          <a:noFill/>
        </p:spPr>
        <p:txBody>
          <a:bodyPr wrap="none" rtlCol="0">
            <a:spAutoFit/>
          </a:bodyPr>
          <a:lstStyle/>
          <a:p>
            <a:r>
              <a:rPr lang="en-US" dirty="0"/>
              <a:t>False positive rate</a:t>
            </a:r>
          </a:p>
        </p:txBody>
      </p:sp>
      <p:sp>
        <p:nvSpPr>
          <p:cNvPr id="8" name="TextBox 7"/>
          <p:cNvSpPr txBox="1"/>
          <p:nvPr/>
        </p:nvSpPr>
        <p:spPr>
          <a:xfrm>
            <a:off x="5535759" y="2176835"/>
            <a:ext cx="3062201" cy="2862323"/>
          </a:xfrm>
          <a:prstGeom prst="rect">
            <a:avLst/>
          </a:prstGeom>
          <a:noFill/>
        </p:spPr>
        <p:txBody>
          <a:bodyPr wrap="square" rtlCol="0">
            <a:spAutoFit/>
          </a:bodyPr>
          <a:lstStyle/>
          <a:p>
            <a:r>
              <a:rPr lang="en-US" dirty="0"/>
              <a:t>AUC: Area under the ROC curve</a:t>
            </a:r>
          </a:p>
          <a:p>
            <a:r>
              <a:rPr lang="en-US" dirty="0"/>
              <a:t>-to compare diagnostic tests</a:t>
            </a:r>
          </a:p>
          <a:p>
            <a:r>
              <a:rPr lang="en-US" dirty="0"/>
              <a:t>-</a:t>
            </a:r>
            <a:r>
              <a:rPr lang="en-US" dirty="0" err="1"/>
              <a:t>pAUC</a:t>
            </a:r>
            <a:r>
              <a:rPr lang="en-US" dirty="0"/>
              <a:t>: partial AUC: restricted region.</a:t>
            </a:r>
          </a:p>
          <a:p>
            <a:endParaRPr lang="en-US" dirty="0"/>
          </a:p>
          <a:p>
            <a:r>
              <a:rPr lang="en-US" u="sng" dirty="0"/>
              <a:t>Different biomarkers can be compared based on the value of the </a:t>
            </a:r>
            <a:r>
              <a:rPr lang="en-US" u="sng" dirty="0" err="1"/>
              <a:t>pAUC</a:t>
            </a:r>
            <a:r>
              <a:rPr lang="en-US" u="sng" dirty="0"/>
              <a:t> for a given specificity</a:t>
            </a:r>
            <a:r>
              <a:rPr lang="en-US" dirty="0"/>
              <a:t>. </a:t>
            </a:r>
          </a:p>
        </p:txBody>
      </p:sp>
      <p:sp>
        <p:nvSpPr>
          <p:cNvPr id="9" name="Rectangle 8"/>
          <p:cNvSpPr/>
          <p:nvPr/>
        </p:nvSpPr>
        <p:spPr>
          <a:xfrm>
            <a:off x="808467" y="5732790"/>
            <a:ext cx="6456029" cy="646331"/>
          </a:xfrm>
          <a:prstGeom prst="rect">
            <a:avLst/>
          </a:prstGeom>
        </p:spPr>
        <p:txBody>
          <a:bodyPr wrap="square">
            <a:spAutoFit/>
          </a:bodyPr>
          <a:lstStyle/>
          <a:p>
            <a:r>
              <a:rPr lang="en-US" b="1" dirty="0"/>
              <a:t>ROC curve from 60 patients with HCC (hepatocellular carcinoma) versus 66 donors. AUC=0.689, </a:t>
            </a:r>
            <a:r>
              <a:rPr lang="en-US" b="1" dirty="0" err="1"/>
              <a:t>pAUC</a:t>
            </a:r>
            <a:r>
              <a:rPr lang="en-US" b="1" dirty="0"/>
              <a:t>=0.121.</a:t>
            </a:r>
            <a:endParaRPr lang="en-US" dirty="0"/>
          </a:p>
        </p:txBody>
      </p:sp>
      <p:cxnSp>
        <p:nvCxnSpPr>
          <p:cNvPr id="11" name="Straight Connector 10"/>
          <p:cNvCxnSpPr>
            <a:cxnSpLocks/>
          </p:cNvCxnSpPr>
          <p:nvPr/>
        </p:nvCxnSpPr>
        <p:spPr>
          <a:xfrm>
            <a:off x="915373" y="2342874"/>
            <a:ext cx="4335314" cy="0"/>
          </a:xfrm>
          <a:prstGeom prst="line">
            <a:avLst/>
          </a:prstGeom>
          <a:ln w="28575">
            <a:prstDash val="dash"/>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a:cxnSpLocks/>
          </p:cNvCxnSpPr>
          <p:nvPr/>
        </p:nvCxnSpPr>
        <p:spPr>
          <a:xfrm>
            <a:off x="4572000" y="1954576"/>
            <a:ext cx="0" cy="3882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0" name="Rectangle 9"/>
          <p:cNvSpPr/>
          <p:nvPr/>
        </p:nvSpPr>
        <p:spPr>
          <a:xfrm>
            <a:off x="1569572" y="4273034"/>
            <a:ext cx="772455" cy="369332"/>
          </a:xfrm>
          <a:prstGeom prst="rect">
            <a:avLst/>
          </a:prstGeom>
        </p:spPr>
        <p:txBody>
          <a:bodyPr wrap="none">
            <a:spAutoFit/>
          </a:bodyPr>
          <a:lstStyle/>
          <a:p>
            <a:r>
              <a:rPr lang="en-US" dirty="0" err="1"/>
              <a:t>pAUC</a:t>
            </a:r>
            <a:r>
              <a:rPr lang="en-US" dirty="0"/>
              <a:t>: </a:t>
            </a:r>
            <a:endParaRPr lang="fr-FR" dirty="0"/>
          </a:p>
        </p:txBody>
      </p:sp>
      <p:sp>
        <p:nvSpPr>
          <p:cNvPr id="12" name="Rectangle 11"/>
          <p:cNvSpPr/>
          <p:nvPr/>
        </p:nvSpPr>
        <p:spPr>
          <a:xfrm>
            <a:off x="3717362" y="3453977"/>
            <a:ext cx="595035" cy="369332"/>
          </a:xfrm>
          <a:prstGeom prst="rect">
            <a:avLst/>
          </a:prstGeom>
        </p:spPr>
        <p:txBody>
          <a:bodyPr wrap="none">
            <a:spAutoFit/>
          </a:bodyPr>
          <a:lstStyle/>
          <a:p>
            <a:r>
              <a:rPr lang="en-US" dirty="0"/>
              <a:t>AUC</a:t>
            </a:r>
            <a:endParaRPr lang="fr-FR" dirty="0"/>
          </a:p>
        </p:txBody>
      </p:sp>
      <p:sp>
        <p:nvSpPr>
          <p:cNvPr id="14" name="TextBox 13"/>
          <p:cNvSpPr txBox="1"/>
          <p:nvPr/>
        </p:nvSpPr>
        <p:spPr>
          <a:xfrm>
            <a:off x="1001436" y="1410003"/>
            <a:ext cx="7264400" cy="646331"/>
          </a:xfrm>
          <a:prstGeom prst="rect">
            <a:avLst/>
          </a:prstGeom>
          <a:noFill/>
          <a:ln>
            <a:solidFill>
              <a:srgbClr val="4F81BD"/>
            </a:solidFill>
          </a:ln>
        </p:spPr>
        <p:txBody>
          <a:bodyPr wrap="square" rtlCol="0">
            <a:spAutoFit/>
          </a:bodyPr>
          <a:lstStyle/>
          <a:p>
            <a:r>
              <a:rPr lang="fr-FR" dirty="0"/>
              <a:t>The ROC </a:t>
            </a:r>
            <a:r>
              <a:rPr lang="fr-FR" dirty="0" err="1"/>
              <a:t>curve</a:t>
            </a:r>
            <a:r>
              <a:rPr lang="fr-FR" dirty="0"/>
              <a:t> </a:t>
            </a:r>
            <a:r>
              <a:rPr lang="fr-FR" dirty="0" err="1"/>
              <a:t>reaches</a:t>
            </a:r>
            <a:r>
              <a:rPr lang="fr-FR" dirty="0"/>
              <a:t> </a:t>
            </a:r>
            <a:r>
              <a:rPr lang="fr-FR" dirty="0" err="1"/>
              <a:t>this</a:t>
            </a:r>
            <a:r>
              <a:rPr lang="fr-FR" dirty="0"/>
              <a:t> </a:t>
            </a:r>
            <a:r>
              <a:rPr lang="fr-FR" dirty="0" err="1"/>
              <a:t>level</a:t>
            </a:r>
            <a:r>
              <a:rPr lang="fr-FR" dirty="0"/>
              <a:t> if </a:t>
            </a:r>
            <a:r>
              <a:rPr lang="fr-FR" dirty="0" err="1"/>
              <a:t>negative</a:t>
            </a:r>
            <a:r>
              <a:rPr lang="fr-FR" dirty="0"/>
              <a:t> patients has </a:t>
            </a:r>
            <a:r>
              <a:rPr lang="fr-FR" dirty="0" err="1"/>
              <a:t>lower</a:t>
            </a:r>
            <a:r>
              <a:rPr lang="fr-FR" dirty="0"/>
              <a:t> </a:t>
            </a:r>
            <a:r>
              <a:rPr lang="fr-FR" dirty="0" err="1"/>
              <a:t>biomarker</a:t>
            </a:r>
            <a:r>
              <a:rPr lang="fr-FR" dirty="0"/>
              <a:t> values </a:t>
            </a:r>
            <a:r>
              <a:rPr lang="fr-FR" dirty="0" err="1"/>
              <a:t>than</a:t>
            </a:r>
            <a:r>
              <a:rPr lang="fr-FR" dirty="0"/>
              <a:t> </a:t>
            </a:r>
            <a:r>
              <a:rPr lang="fr-FR" dirty="0" err="1"/>
              <a:t>any</a:t>
            </a:r>
            <a:r>
              <a:rPr lang="fr-FR" dirty="0"/>
              <a:t> positive patient.</a:t>
            </a:r>
          </a:p>
        </p:txBody>
      </p:sp>
    </p:spTree>
    <p:extLst>
      <p:ext uri="{BB962C8B-B14F-4D97-AF65-F5344CB8AC3E}">
        <p14:creationId xmlns:p14="http://schemas.microsoft.com/office/powerpoint/2010/main" val="56562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33EE7BB-7646-974F-2E6D-33498A4C4B9C}"/>
              </a:ext>
            </a:extLst>
          </p:cNvPr>
          <p:cNvSpPr>
            <a:spLocks noGrp="1"/>
          </p:cNvSpPr>
          <p:nvPr>
            <p:ph type="ftr" sz="quarter" idx="11"/>
          </p:nvPr>
        </p:nvSpPr>
        <p:spPr/>
        <p:txBody>
          <a:bodyPr/>
          <a:lstStyle/>
          <a:p>
            <a:r>
              <a:rPr lang="it-IT"/>
              <a:t>C. Guiducci EE 515 </a:t>
            </a:r>
            <a:endParaRPr lang="en-US"/>
          </a:p>
        </p:txBody>
      </p:sp>
      <p:sp>
        <p:nvSpPr>
          <p:cNvPr id="4" name="Slide Number Placeholder 3">
            <a:extLst>
              <a:ext uri="{FF2B5EF4-FFF2-40B4-BE49-F238E27FC236}">
                <a16:creationId xmlns:a16="http://schemas.microsoft.com/office/drawing/2014/main" id="{C3564DFB-2E5C-F700-06C0-FB5322FEBCBD}"/>
              </a:ext>
            </a:extLst>
          </p:cNvPr>
          <p:cNvSpPr>
            <a:spLocks noGrp="1"/>
          </p:cNvSpPr>
          <p:nvPr>
            <p:ph type="sldNum" sz="quarter" idx="12"/>
          </p:nvPr>
        </p:nvSpPr>
        <p:spPr/>
        <p:txBody>
          <a:bodyPr/>
          <a:lstStyle/>
          <a:p>
            <a:fld id="{9F4B2991-A9AC-BA49-ACB0-A8801BABB4CB}" type="slidenum">
              <a:rPr lang="en-US" smtClean="0"/>
              <a:t>7</a:t>
            </a:fld>
            <a:endParaRPr lang="en-US"/>
          </a:p>
        </p:txBody>
      </p:sp>
      <p:pic>
        <p:nvPicPr>
          <p:cNvPr id="5" name="Picture 4">
            <a:extLst>
              <a:ext uri="{FF2B5EF4-FFF2-40B4-BE49-F238E27FC236}">
                <a16:creationId xmlns:a16="http://schemas.microsoft.com/office/drawing/2014/main" id="{4EEEA1F7-F6E1-0A6B-EAC7-C84093EADBFA}"/>
              </a:ext>
            </a:extLst>
          </p:cNvPr>
          <p:cNvPicPr>
            <a:picLocks noChangeAspect="1"/>
          </p:cNvPicPr>
          <p:nvPr/>
        </p:nvPicPr>
        <p:blipFill>
          <a:blip r:embed="rId2"/>
          <a:stretch>
            <a:fillRect/>
          </a:stretch>
        </p:blipFill>
        <p:spPr>
          <a:xfrm>
            <a:off x="499947" y="1366982"/>
            <a:ext cx="4790661" cy="3812024"/>
          </a:xfrm>
          <a:prstGeom prst="rect">
            <a:avLst/>
          </a:prstGeom>
        </p:spPr>
      </p:pic>
      <p:sp>
        <p:nvSpPr>
          <p:cNvPr id="7" name="TextBox 6">
            <a:extLst>
              <a:ext uri="{FF2B5EF4-FFF2-40B4-BE49-F238E27FC236}">
                <a16:creationId xmlns:a16="http://schemas.microsoft.com/office/drawing/2014/main" id="{7D886C27-E0DE-F743-611D-AD99AA7D7878}"/>
              </a:ext>
            </a:extLst>
          </p:cNvPr>
          <p:cNvSpPr txBox="1"/>
          <p:nvPr/>
        </p:nvSpPr>
        <p:spPr>
          <a:xfrm>
            <a:off x="304712" y="303648"/>
            <a:ext cx="8210638" cy="1246495"/>
          </a:xfrm>
          <a:prstGeom prst="rect">
            <a:avLst/>
          </a:prstGeom>
          <a:noFill/>
        </p:spPr>
        <p:txBody>
          <a:bodyPr wrap="square">
            <a:spAutoFit/>
          </a:bodyPr>
          <a:lstStyle/>
          <a:p>
            <a:r>
              <a:rPr lang="en-CH" sz="2500" b="1" dirty="0">
                <a:solidFill>
                  <a:srgbClr val="FF0000"/>
                </a:solidFill>
                <a:latin typeface="Helvetica Light" panose="020B0403020202020204" pitchFamily="34" charset="0"/>
              </a:rPr>
              <a:t>Youden index J </a:t>
            </a:r>
            <a:r>
              <a:rPr lang="en-CH" sz="2500" dirty="0">
                <a:latin typeface="Helvetica Light" panose="020B0403020202020204" pitchFamily="34" charset="0"/>
              </a:rPr>
              <a:t>(first formalized by C. S. Peirce 1884 in </a:t>
            </a:r>
            <a:r>
              <a:rPr lang="en-GB" sz="2500" dirty="0">
                <a:solidFill>
                  <a:srgbClr val="262626"/>
                </a:solidFill>
                <a:latin typeface="Helvetica Light" panose="020B0403020202020204" pitchFamily="34" charset="0"/>
              </a:rPr>
              <a:t>S</a:t>
            </a:r>
            <a:r>
              <a:rPr lang="en-GB" sz="2500" dirty="0">
                <a:solidFill>
                  <a:srgbClr val="262626"/>
                </a:solidFill>
                <a:effectLst/>
                <a:latin typeface="Helvetica Light" panose="020B0403020202020204" pitchFamily="34" charset="0"/>
              </a:rPr>
              <a:t>cience, then applied to diagnostic tests by </a:t>
            </a:r>
            <a:r>
              <a:rPr lang="en-GB" sz="2500" dirty="0">
                <a:solidFill>
                  <a:srgbClr val="262626"/>
                </a:solidFill>
                <a:latin typeface="Helvetica Light" panose="020B0403020202020204" pitchFamily="34" charset="0"/>
              </a:rPr>
              <a:t>W</a:t>
            </a:r>
            <a:r>
              <a:rPr lang="en-GB" sz="2500" dirty="0">
                <a:solidFill>
                  <a:srgbClr val="262626"/>
                </a:solidFill>
                <a:effectLst/>
                <a:latin typeface="Helvetica Light" panose="020B0403020202020204" pitchFamily="34" charset="0"/>
              </a:rPr>
              <a:t>.</a:t>
            </a:r>
            <a:r>
              <a:rPr lang="en-GB" sz="2500" dirty="0">
                <a:solidFill>
                  <a:srgbClr val="262626"/>
                </a:solidFill>
                <a:latin typeface="Helvetica Light" panose="020B0403020202020204" pitchFamily="34" charset="0"/>
              </a:rPr>
              <a:t>J</a:t>
            </a:r>
            <a:r>
              <a:rPr lang="en-GB" sz="2500" dirty="0">
                <a:solidFill>
                  <a:srgbClr val="262626"/>
                </a:solidFill>
                <a:effectLst/>
                <a:latin typeface="Helvetica Light" panose="020B0403020202020204" pitchFamily="34" charset="0"/>
              </a:rPr>
              <a:t>. </a:t>
            </a:r>
            <a:r>
              <a:rPr lang="en-GB" sz="2500" dirty="0">
                <a:solidFill>
                  <a:srgbClr val="262626"/>
                </a:solidFill>
                <a:latin typeface="Helvetica Light" panose="020B0403020202020204" pitchFamily="34" charset="0"/>
              </a:rPr>
              <a:t>Y</a:t>
            </a:r>
            <a:r>
              <a:rPr lang="en-GB" sz="2500" dirty="0">
                <a:solidFill>
                  <a:srgbClr val="262626"/>
                </a:solidFill>
                <a:effectLst/>
                <a:latin typeface="Helvetica Light" panose="020B0403020202020204" pitchFamily="34" charset="0"/>
              </a:rPr>
              <a:t>ouden in 1950</a:t>
            </a:r>
            <a:endParaRPr lang="en-CH" sz="2500" dirty="0"/>
          </a:p>
        </p:txBody>
      </p:sp>
      <p:sp>
        <p:nvSpPr>
          <p:cNvPr id="8" name="TextBox 7">
            <a:extLst>
              <a:ext uri="{FF2B5EF4-FFF2-40B4-BE49-F238E27FC236}">
                <a16:creationId xmlns:a16="http://schemas.microsoft.com/office/drawing/2014/main" id="{8F9F7F0A-3C67-DC26-3222-1EDF0398B705}"/>
              </a:ext>
            </a:extLst>
          </p:cNvPr>
          <p:cNvSpPr txBox="1"/>
          <p:nvPr/>
        </p:nvSpPr>
        <p:spPr>
          <a:xfrm>
            <a:off x="5800158" y="1552708"/>
            <a:ext cx="2557324" cy="1938992"/>
          </a:xfrm>
          <a:prstGeom prst="rect">
            <a:avLst/>
          </a:prstGeom>
          <a:noFill/>
        </p:spPr>
        <p:txBody>
          <a:bodyPr wrap="square" rtlCol="0">
            <a:spAutoFit/>
          </a:bodyPr>
          <a:lstStyle/>
          <a:p>
            <a:r>
              <a:rPr lang="en-CH" sz="2000" i="1" dirty="0">
                <a:latin typeface="HELVETICA LIGHT" panose="020B0403020202020204" pitchFamily="34" charset="0"/>
              </a:rPr>
              <a:t>c</a:t>
            </a:r>
            <a:r>
              <a:rPr lang="en-CH" sz="2000" i="1" dirty="0">
                <a:latin typeface="Helvetica Light" panose="020B0403020202020204" pitchFamily="34" charset="0"/>
              </a:rPr>
              <a:t> </a:t>
            </a:r>
            <a:r>
              <a:rPr lang="en-CH" sz="2000" dirty="0">
                <a:latin typeface="Helvetica Light" panose="020B0403020202020204" pitchFamily="34" charset="0"/>
              </a:rPr>
              <a:t>optimal cut-off</a:t>
            </a:r>
          </a:p>
          <a:p>
            <a:r>
              <a:rPr lang="en-CH" sz="2000" dirty="0">
                <a:latin typeface="Helvetica Light" panose="020B0403020202020204" pitchFamily="34" charset="0"/>
              </a:rPr>
              <a:t>diagonal line is t</a:t>
            </a:r>
            <a:r>
              <a:rPr lang="en-GB" sz="2000" dirty="0">
                <a:latin typeface="Helvetica Light" panose="020B0403020202020204" pitchFamily="34" charset="0"/>
              </a:rPr>
              <a:t>he</a:t>
            </a:r>
            <a:r>
              <a:rPr lang="en-CH" sz="2000" dirty="0">
                <a:latin typeface="Helvetica Light" panose="020B0403020202020204" pitchFamily="34" charset="0"/>
              </a:rPr>
              <a:t> chance line:</a:t>
            </a:r>
          </a:p>
          <a:p>
            <a:r>
              <a:rPr lang="en-CH" sz="2000" dirty="0">
                <a:latin typeface="Helvetica Light" panose="020B0403020202020204" pitchFamily="34" charset="0"/>
              </a:rPr>
              <a:t>J defines the best choice of the cut-off for this ROC curve</a:t>
            </a:r>
          </a:p>
        </p:txBody>
      </p:sp>
      <p:sp>
        <p:nvSpPr>
          <p:cNvPr id="10" name="TextBox 9">
            <a:extLst>
              <a:ext uri="{FF2B5EF4-FFF2-40B4-BE49-F238E27FC236}">
                <a16:creationId xmlns:a16="http://schemas.microsoft.com/office/drawing/2014/main" id="{A182B960-73A0-A236-C177-48FA1AFD01A8}"/>
              </a:ext>
            </a:extLst>
          </p:cNvPr>
          <p:cNvSpPr txBox="1"/>
          <p:nvPr/>
        </p:nvSpPr>
        <p:spPr>
          <a:xfrm>
            <a:off x="5290608" y="3569483"/>
            <a:ext cx="3853392" cy="646331"/>
          </a:xfrm>
          <a:prstGeom prst="rect">
            <a:avLst/>
          </a:prstGeom>
          <a:noFill/>
        </p:spPr>
        <p:txBody>
          <a:bodyPr wrap="square">
            <a:spAutoFit/>
          </a:bodyPr>
          <a:lstStyle/>
          <a:p>
            <a:r>
              <a:rPr lang="en-GB" dirty="0">
                <a:solidFill>
                  <a:srgbClr val="FF0000"/>
                </a:solidFill>
                <a:effectLst/>
                <a:latin typeface="Helvetica Light" panose="020B0403020202020204" pitchFamily="34" charset="0"/>
              </a:rPr>
              <a:t>J  = maximum {sensitivity(c) </a:t>
            </a:r>
            <a:r>
              <a:rPr lang="en-GB" dirty="0">
                <a:solidFill>
                  <a:srgbClr val="FF0000"/>
                </a:solidFill>
                <a:latin typeface="Helvetica Light" panose="020B0403020202020204" pitchFamily="34" charset="0"/>
              </a:rPr>
              <a:t>+</a:t>
            </a:r>
            <a:r>
              <a:rPr lang="en-GB" dirty="0">
                <a:solidFill>
                  <a:srgbClr val="FF0000"/>
                </a:solidFill>
                <a:effectLst/>
                <a:latin typeface="Helvetica Light" panose="020B0403020202020204" pitchFamily="34" charset="0"/>
              </a:rPr>
              <a:t> specificity(c)   -  1}</a:t>
            </a:r>
          </a:p>
        </p:txBody>
      </p:sp>
      <p:sp>
        <p:nvSpPr>
          <p:cNvPr id="12" name="TextBox 11">
            <a:extLst>
              <a:ext uri="{FF2B5EF4-FFF2-40B4-BE49-F238E27FC236}">
                <a16:creationId xmlns:a16="http://schemas.microsoft.com/office/drawing/2014/main" id="{94415DED-7315-12BB-06DD-69A9DA034B86}"/>
              </a:ext>
            </a:extLst>
          </p:cNvPr>
          <p:cNvSpPr txBox="1"/>
          <p:nvPr/>
        </p:nvSpPr>
        <p:spPr>
          <a:xfrm>
            <a:off x="398560" y="5149908"/>
            <a:ext cx="8346879" cy="1477328"/>
          </a:xfrm>
          <a:prstGeom prst="rect">
            <a:avLst/>
          </a:prstGeom>
          <a:noFill/>
        </p:spPr>
        <p:txBody>
          <a:bodyPr wrap="square">
            <a:spAutoFit/>
          </a:bodyPr>
          <a:lstStyle/>
          <a:p>
            <a:r>
              <a:rPr lang="en-GB" dirty="0">
                <a:effectLst/>
                <a:latin typeface="Helvetica Light" panose="020B0403020202020204" pitchFamily="34" charset="0"/>
              </a:rPr>
              <a:t>J occurs at the optimal cut-point for calling a patient diseased, maximizing the number of correctly classified individuals.</a:t>
            </a:r>
          </a:p>
          <a:p>
            <a:r>
              <a:rPr lang="en-GB" dirty="0">
                <a:effectLst/>
                <a:latin typeface="Helvetica Light" panose="020B0403020202020204" pitchFamily="34" charset="0"/>
              </a:rPr>
              <a:t>On the other hand, the consequences of a positive or negative test result (</a:t>
            </a:r>
            <a:r>
              <a:rPr lang="en-GB">
                <a:effectLst/>
                <a:latin typeface="Helvetica Light" panose="020B0403020202020204" pitchFamily="34" charset="0"/>
              </a:rPr>
              <a:t>i.e., </a:t>
            </a:r>
            <a:r>
              <a:rPr lang="en-GB" dirty="0">
                <a:effectLst/>
                <a:latin typeface="Helvetica Light" panose="020B0403020202020204" pitchFamily="34" charset="0"/>
              </a:rPr>
              <a:t>intervention) may be quite different and the loss from missing a case may be greater than from overcalling a control.</a:t>
            </a:r>
          </a:p>
        </p:txBody>
      </p:sp>
    </p:spTree>
    <p:extLst>
      <p:ext uri="{BB962C8B-B14F-4D97-AF65-F5344CB8AC3E}">
        <p14:creationId xmlns:p14="http://schemas.microsoft.com/office/powerpoint/2010/main" val="755147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54111"/>
            <a:ext cx="7886700" cy="1325563"/>
          </a:xfrm>
        </p:spPr>
        <p:txBody>
          <a:bodyPr/>
          <a:lstStyle/>
          <a:p>
            <a:r>
              <a:rPr lang="en-US" dirty="0"/>
              <a:t>Diagnostic test</a:t>
            </a:r>
          </a:p>
        </p:txBody>
      </p:sp>
      <p:sp>
        <p:nvSpPr>
          <p:cNvPr id="3" name="Footer Placeholder 2"/>
          <p:cNvSpPr>
            <a:spLocks noGrp="1"/>
          </p:cNvSpPr>
          <p:nvPr>
            <p:ph type="ftr" sz="quarter" idx="11"/>
          </p:nvPr>
        </p:nvSpPr>
        <p:spPr/>
        <p:txBody>
          <a:bodyPr/>
          <a:lstStyle/>
          <a:p>
            <a:r>
              <a:rPr lang="it-IT"/>
              <a:t>C. Guiducci EE 515 </a:t>
            </a:r>
            <a:endParaRPr lang="en-US"/>
          </a:p>
        </p:txBody>
      </p:sp>
      <p:sp>
        <p:nvSpPr>
          <p:cNvPr id="4" name="Slide Number Placeholder 3"/>
          <p:cNvSpPr>
            <a:spLocks noGrp="1"/>
          </p:cNvSpPr>
          <p:nvPr>
            <p:ph type="sldNum" sz="quarter" idx="12"/>
          </p:nvPr>
        </p:nvSpPr>
        <p:spPr/>
        <p:txBody>
          <a:bodyPr/>
          <a:lstStyle/>
          <a:p>
            <a:fld id="{9F4B2991-A9AC-BA49-ACB0-A8801BABB4CB}" type="slidenum">
              <a:rPr lang="en-US" smtClean="0"/>
              <a:t>8</a:t>
            </a:fld>
            <a:endParaRPr lang="en-US"/>
          </a:p>
        </p:txBody>
      </p:sp>
      <p:pic>
        <p:nvPicPr>
          <p:cNvPr id="5" name="Picture 4"/>
          <p:cNvPicPr>
            <a:picLocks noChangeAspect="1"/>
          </p:cNvPicPr>
          <p:nvPr/>
        </p:nvPicPr>
        <p:blipFill>
          <a:blip r:embed="rId2"/>
          <a:srcRect t="18301"/>
          <a:stretch/>
        </p:blipFill>
        <p:spPr>
          <a:xfrm>
            <a:off x="376294" y="1770674"/>
            <a:ext cx="7243705" cy="4585677"/>
          </a:xfrm>
          <a:prstGeom prst="rect">
            <a:avLst/>
          </a:prstGeom>
        </p:spPr>
      </p:pic>
      <p:sp>
        <p:nvSpPr>
          <p:cNvPr id="6" name="TextBox 5">
            <a:extLst>
              <a:ext uri="{FF2B5EF4-FFF2-40B4-BE49-F238E27FC236}">
                <a16:creationId xmlns:a16="http://schemas.microsoft.com/office/drawing/2014/main" id="{98CBC549-0708-3A4B-0C40-2E483E54905B}"/>
              </a:ext>
            </a:extLst>
          </p:cNvPr>
          <p:cNvSpPr txBox="1"/>
          <p:nvPr/>
        </p:nvSpPr>
        <p:spPr>
          <a:xfrm>
            <a:off x="835072" y="1393447"/>
            <a:ext cx="8105104" cy="400110"/>
          </a:xfrm>
          <a:prstGeom prst="rect">
            <a:avLst/>
          </a:prstGeom>
          <a:noFill/>
        </p:spPr>
        <p:txBody>
          <a:bodyPr wrap="none" rtlCol="0">
            <a:spAutoFit/>
          </a:bodyPr>
          <a:lstStyle/>
          <a:p>
            <a:r>
              <a:rPr lang="en-CH" sz="2000" dirty="0">
                <a:latin typeface="Helvetica Light" panose="020B0403020202020204" pitchFamily="34" charset="0"/>
              </a:rPr>
              <a:t>Test exhibits different performance depending on t</a:t>
            </a:r>
            <a:r>
              <a:rPr lang="en-GB" sz="2000" dirty="0">
                <a:latin typeface="Helvetica Light" panose="020B0403020202020204" pitchFamily="34" charset="0"/>
              </a:rPr>
              <a:t>he</a:t>
            </a:r>
            <a:r>
              <a:rPr lang="en-CH" sz="2000" dirty="0">
                <a:latin typeface="Helvetica Light" panose="020B0403020202020204" pitchFamily="34" charset="0"/>
              </a:rPr>
              <a:t> diesease stage</a:t>
            </a:r>
          </a:p>
        </p:txBody>
      </p:sp>
    </p:spTree>
    <p:extLst>
      <p:ext uri="{BB962C8B-B14F-4D97-AF65-F5344CB8AC3E}">
        <p14:creationId xmlns:p14="http://schemas.microsoft.com/office/powerpoint/2010/main" val="3988422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r>
              <a:rPr lang="en-GB" dirty="0"/>
              <a:t>Precision</a:t>
            </a:r>
          </a:p>
        </p:txBody>
      </p:sp>
      <p:sp>
        <p:nvSpPr>
          <p:cNvPr id="3" name="Footer Placeholder 2"/>
          <p:cNvSpPr>
            <a:spLocks noGrp="1"/>
          </p:cNvSpPr>
          <p:nvPr>
            <p:ph type="ftr" sz="quarter" idx="11"/>
          </p:nvPr>
        </p:nvSpPr>
        <p:spPr/>
        <p:txBody>
          <a:bodyPr/>
          <a:lstStyle/>
          <a:p>
            <a:r>
              <a:rPr lang="it-IT"/>
              <a:t>C. Guiducci EE 515 </a:t>
            </a:r>
            <a:endParaRPr lang="en-US"/>
          </a:p>
        </p:txBody>
      </p:sp>
      <p:sp>
        <p:nvSpPr>
          <p:cNvPr id="4" name="Slide Number Placeholder 3"/>
          <p:cNvSpPr>
            <a:spLocks noGrp="1"/>
          </p:cNvSpPr>
          <p:nvPr>
            <p:ph type="sldNum" sz="quarter" idx="12"/>
          </p:nvPr>
        </p:nvSpPr>
        <p:spPr/>
        <p:txBody>
          <a:bodyPr/>
          <a:lstStyle/>
          <a:p>
            <a:fld id="{9F4B2991-A9AC-BA49-ACB0-A8801BABB4CB}" type="slidenum">
              <a:rPr lang="en-US" smtClean="0"/>
              <a:t>9</a:t>
            </a:fld>
            <a:endParaRPr lang="en-US"/>
          </a:p>
        </p:txBody>
      </p:sp>
      <p:sp>
        <p:nvSpPr>
          <p:cNvPr id="5" name="TextBox 4"/>
          <p:cNvSpPr txBox="1"/>
          <p:nvPr/>
        </p:nvSpPr>
        <p:spPr>
          <a:xfrm flipH="1">
            <a:off x="698500" y="1010245"/>
            <a:ext cx="7747000" cy="5970865"/>
          </a:xfrm>
          <a:prstGeom prst="rect">
            <a:avLst/>
          </a:prstGeom>
          <a:noFill/>
        </p:spPr>
        <p:txBody>
          <a:bodyPr wrap="square" rtlCol="0">
            <a:spAutoFit/>
          </a:bodyPr>
          <a:lstStyle/>
          <a:p>
            <a:r>
              <a:rPr lang="en-GB" sz="2200" b="1" dirty="0">
                <a:solidFill>
                  <a:schemeClr val="tx2"/>
                </a:solidFill>
              </a:rPr>
              <a:t>PRECISION</a:t>
            </a:r>
            <a:r>
              <a:rPr lang="en-GB" sz="2200" b="1" dirty="0"/>
              <a:t>: </a:t>
            </a:r>
            <a:r>
              <a:rPr lang="en-GB" sz="2200" dirty="0"/>
              <a:t>The probability that a patient has cancer if the test result is positive: </a:t>
            </a:r>
            <a:r>
              <a:rPr lang="en-GB" sz="2200" dirty="0">
                <a:solidFill>
                  <a:schemeClr val="tx2"/>
                </a:solidFill>
              </a:rPr>
              <a:t>p(</a:t>
            </a:r>
            <a:r>
              <a:rPr lang="en-GB" sz="2200" dirty="0" err="1">
                <a:solidFill>
                  <a:schemeClr val="tx2"/>
                </a:solidFill>
              </a:rPr>
              <a:t>cancer|positive</a:t>
            </a:r>
            <a:r>
              <a:rPr lang="en-GB" sz="2200" dirty="0">
                <a:solidFill>
                  <a:schemeClr val="tx2"/>
                </a:solidFill>
              </a:rPr>
              <a:t>)</a:t>
            </a:r>
          </a:p>
          <a:p>
            <a:endParaRPr lang="en-GB" dirty="0"/>
          </a:p>
          <a:p>
            <a:r>
              <a:rPr lang="en-GB" dirty="0"/>
              <a:t>This depends not only on the performance of the test but also on the </a:t>
            </a:r>
            <a:r>
              <a:rPr lang="en-GB" b="1" dirty="0">
                <a:solidFill>
                  <a:srgbClr val="FF0000"/>
                </a:solidFill>
              </a:rPr>
              <a:t>prevalence</a:t>
            </a:r>
            <a:r>
              <a:rPr lang="en-GB" dirty="0">
                <a:solidFill>
                  <a:srgbClr val="FF0000"/>
                </a:solidFill>
              </a:rPr>
              <a:t> </a:t>
            </a:r>
            <a:r>
              <a:rPr lang="en-GB" dirty="0"/>
              <a:t>of the disease in the population.  The </a:t>
            </a:r>
            <a:r>
              <a:rPr lang="en-GB" dirty="0">
                <a:solidFill>
                  <a:srgbClr val="FF0000"/>
                </a:solidFill>
              </a:rPr>
              <a:t>prevalence </a:t>
            </a:r>
            <a:r>
              <a:rPr lang="en-GB" dirty="0"/>
              <a:t>is </a:t>
            </a:r>
            <a:r>
              <a:rPr lang="en-GB" dirty="0">
                <a:solidFill>
                  <a:srgbClr val="FF0000"/>
                </a:solidFill>
              </a:rPr>
              <a:t>p(cancer)</a:t>
            </a:r>
          </a:p>
          <a:p>
            <a:endParaRPr lang="en-GB" dirty="0"/>
          </a:p>
          <a:p>
            <a:r>
              <a:rPr lang="en-GB" dirty="0"/>
              <a:t>	</a:t>
            </a:r>
            <a:r>
              <a:rPr lang="en-GB" sz="2000" dirty="0"/>
              <a:t>Bayes’ theorem: </a:t>
            </a:r>
          </a:p>
          <a:p>
            <a:r>
              <a:rPr lang="en-GB" sz="2000" dirty="0"/>
              <a:t>	</a:t>
            </a:r>
            <a:r>
              <a:rPr lang="en-GB" sz="2000" dirty="0">
                <a:solidFill>
                  <a:schemeClr val="tx2"/>
                </a:solidFill>
              </a:rPr>
              <a:t>p(</a:t>
            </a:r>
            <a:r>
              <a:rPr lang="en-GB" sz="2000" dirty="0" err="1">
                <a:solidFill>
                  <a:schemeClr val="tx2"/>
                </a:solidFill>
              </a:rPr>
              <a:t>cancer|positive</a:t>
            </a:r>
            <a:r>
              <a:rPr lang="en-GB" sz="2000" dirty="0">
                <a:solidFill>
                  <a:schemeClr val="tx2"/>
                </a:solidFill>
              </a:rPr>
              <a:t>)</a:t>
            </a:r>
            <a:r>
              <a:rPr lang="en-GB" sz="2000" dirty="0"/>
              <a:t>= </a:t>
            </a:r>
            <a:r>
              <a:rPr lang="en-GB" sz="2000" dirty="0">
                <a:solidFill>
                  <a:srgbClr val="FF0000"/>
                </a:solidFill>
              </a:rPr>
              <a:t>p(cancer)</a:t>
            </a:r>
            <a:r>
              <a:rPr lang="en-GB" sz="2000" dirty="0"/>
              <a:t> * </a:t>
            </a:r>
            <a:r>
              <a:rPr lang="en-GB" sz="2000" dirty="0">
                <a:solidFill>
                  <a:srgbClr val="92D050"/>
                </a:solidFill>
              </a:rPr>
              <a:t>p(</a:t>
            </a:r>
            <a:r>
              <a:rPr lang="en-GB" sz="2000" dirty="0" err="1">
                <a:solidFill>
                  <a:srgbClr val="92D050"/>
                </a:solidFill>
              </a:rPr>
              <a:t>positive|cancer</a:t>
            </a:r>
            <a:r>
              <a:rPr lang="en-GB" sz="2000" dirty="0">
                <a:solidFill>
                  <a:srgbClr val="92D050"/>
                </a:solidFill>
              </a:rPr>
              <a:t>)</a:t>
            </a:r>
            <a:r>
              <a:rPr lang="en-GB" sz="2000" dirty="0"/>
              <a:t>/</a:t>
            </a:r>
            <a:r>
              <a:rPr lang="en-GB" sz="2000" dirty="0">
                <a:solidFill>
                  <a:srgbClr val="7030A0"/>
                </a:solidFill>
              </a:rPr>
              <a:t>p(positive)</a:t>
            </a:r>
          </a:p>
          <a:p>
            <a:r>
              <a:rPr lang="en-GB" sz="2000" dirty="0"/>
              <a:t>	where </a:t>
            </a:r>
          </a:p>
          <a:p>
            <a:r>
              <a:rPr lang="en-GB" dirty="0"/>
              <a:t>		</a:t>
            </a:r>
            <a:r>
              <a:rPr lang="en-GB" dirty="0">
                <a:solidFill>
                  <a:srgbClr val="92D050"/>
                </a:solidFill>
              </a:rPr>
              <a:t>p(</a:t>
            </a:r>
            <a:r>
              <a:rPr lang="en-GB" dirty="0" err="1">
                <a:solidFill>
                  <a:srgbClr val="92D050"/>
                </a:solidFill>
              </a:rPr>
              <a:t>positive|cancer</a:t>
            </a:r>
            <a:r>
              <a:rPr lang="en-GB" dirty="0">
                <a:solidFill>
                  <a:srgbClr val="92D050"/>
                </a:solidFill>
              </a:rPr>
              <a:t>)</a:t>
            </a:r>
            <a:r>
              <a:rPr lang="en-GB" dirty="0"/>
              <a:t> is the conditional probability that the test would be 		positive in case of patient with cancer: Sensitivity</a:t>
            </a:r>
          </a:p>
          <a:p>
            <a:r>
              <a:rPr lang="en-GB" dirty="0"/>
              <a:t>		</a:t>
            </a:r>
            <a:r>
              <a:rPr lang="en-GB" dirty="0">
                <a:solidFill>
                  <a:srgbClr val="7030A0"/>
                </a:solidFill>
              </a:rPr>
              <a:t>p(positive)</a:t>
            </a:r>
            <a:r>
              <a:rPr lang="en-GB" dirty="0"/>
              <a:t>: probability that the test is positive (sum of false positives 		and true positives)</a:t>
            </a:r>
          </a:p>
          <a:p>
            <a:endParaRPr lang="en-GB" dirty="0"/>
          </a:p>
          <a:p>
            <a:r>
              <a:rPr lang="en-GB" dirty="0"/>
              <a:t>Precision can be also calculated as:</a:t>
            </a:r>
          </a:p>
          <a:p>
            <a:r>
              <a:rPr lang="en-GB" sz="2200" b="1" dirty="0">
                <a:solidFill>
                  <a:schemeClr val="tx2"/>
                </a:solidFill>
              </a:rPr>
              <a:t>PRECISION </a:t>
            </a:r>
            <a:r>
              <a:rPr lang="en-GB" dirty="0"/>
              <a:t>= True positives /(false positives + true positives)</a:t>
            </a:r>
          </a:p>
          <a:p>
            <a:r>
              <a:rPr lang="en-GB" dirty="0"/>
              <a:t>And as </a:t>
            </a:r>
          </a:p>
          <a:p>
            <a:r>
              <a:rPr lang="en-GB" sz="2200" b="1" dirty="0">
                <a:solidFill>
                  <a:schemeClr val="tx2"/>
                </a:solidFill>
              </a:rPr>
              <a:t>PRECISION</a:t>
            </a:r>
            <a:r>
              <a:rPr lang="en-GB" dirty="0"/>
              <a:t> = prevalence*sensitivity / [(prevalence * sensitivity) + [(1- Prevalence) * (1 - Specificity)]]</a:t>
            </a:r>
          </a:p>
          <a:p>
            <a:endParaRPr lang="en-GB" dirty="0"/>
          </a:p>
        </p:txBody>
      </p:sp>
      <p:sp>
        <p:nvSpPr>
          <p:cNvPr id="6" name="Rounded Rectangle 5"/>
          <p:cNvSpPr/>
          <p:nvPr/>
        </p:nvSpPr>
        <p:spPr>
          <a:xfrm>
            <a:off x="698500" y="2667000"/>
            <a:ext cx="7988300" cy="2387600"/>
          </a:xfrm>
          <a:prstGeom prst="roundRect">
            <a:avLst/>
          </a:prstGeom>
          <a:no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9769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it-IT"/>
              <a:t>C. Guiducci EE 515 </a:t>
            </a:r>
            <a:endParaRPr lang="en-US"/>
          </a:p>
        </p:txBody>
      </p:sp>
      <p:sp>
        <p:nvSpPr>
          <p:cNvPr id="4" name="Slide Number Placeholder 3"/>
          <p:cNvSpPr>
            <a:spLocks noGrp="1"/>
          </p:cNvSpPr>
          <p:nvPr>
            <p:ph type="sldNum" sz="quarter" idx="12"/>
          </p:nvPr>
        </p:nvSpPr>
        <p:spPr/>
        <p:txBody>
          <a:bodyPr/>
          <a:lstStyle/>
          <a:p>
            <a:fld id="{9F4B2991-A9AC-BA49-ACB0-A8801BABB4CB}" type="slidenum">
              <a:rPr lang="en-US" smtClean="0"/>
              <a:t>10</a:t>
            </a:fld>
            <a:endParaRPr lang="en-US"/>
          </a:p>
        </p:txBody>
      </p:sp>
      <p:sp>
        <p:nvSpPr>
          <p:cNvPr id="5" name="TextBox 4"/>
          <p:cNvSpPr txBox="1"/>
          <p:nvPr/>
        </p:nvSpPr>
        <p:spPr>
          <a:xfrm flipH="1">
            <a:off x="698500" y="373835"/>
            <a:ext cx="7747000" cy="4924425"/>
          </a:xfrm>
          <a:prstGeom prst="rect">
            <a:avLst/>
          </a:prstGeom>
          <a:noFill/>
        </p:spPr>
        <p:txBody>
          <a:bodyPr wrap="square" rtlCol="0">
            <a:spAutoFit/>
          </a:bodyPr>
          <a:lstStyle/>
          <a:p>
            <a:r>
              <a:rPr lang="en-GB" sz="2200" b="1" dirty="0">
                <a:solidFill>
                  <a:schemeClr val="tx2"/>
                </a:solidFill>
              </a:rPr>
              <a:t>The PRECISION</a:t>
            </a:r>
            <a:r>
              <a:rPr lang="en-GB" sz="2200" b="1" dirty="0"/>
              <a:t> reveals the importance of high SPECIFICITY</a:t>
            </a:r>
          </a:p>
          <a:p>
            <a:endParaRPr lang="en-GB" dirty="0"/>
          </a:p>
          <a:p>
            <a:r>
              <a:rPr lang="en-GB" dirty="0"/>
              <a:t>If prevalence is 1%, let’s calculate the precision for the following cases:</a:t>
            </a:r>
          </a:p>
          <a:p>
            <a:endParaRPr lang="en-GB" dirty="0"/>
          </a:p>
          <a:p>
            <a:pPr marL="342900" indent="-342900">
              <a:buFontTx/>
              <a:buChar char="-"/>
            </a:pPr>
            <a:r>
              <a:rPr lang="en-GB" dirty="0">
                <a:solidFill>
                  <a:schemeClr val="accent1"/>
                </a:solidFill>
              </a:rPr>
              <a:t>Sensitivity =0.7 and Specificity = </a:t>
            </a:r>
            <a:r>
              <a:rPr lang="en-GB" dirty="0"/>
              <a:t>1</a:t>
            </a:r>
            <a:r>
              <a:rPr lang="en-GB" dirty="0">
                <a:solidFill>
                  <a:schemeClr val="accent1"/>
                </a:solidFill>
              </a:rPr>
              <a:t>; Precision=1</a:t>
            </a:r>
          </a:p>
          <a:p>
            <a:pPr marL="342900" indent="-342900">
              <a:buFontTx/>
              <a:buChar char="-"/>
            </a:pPr>
            <a:r>
              <a:rPr lang="en-GB" dirty="0">
                <a:solidFill>
                  <a:schemeClr val="accent1"/>
                </a:solidFill>
              </a:rPr>
              <a:t>Sensitivity =0.7 and Specificity = </a:t>
            </a:r>
            <a:r>
              <a:rPr lang="en-GB" dirty="0"/>
              <a:t>0.95</a:t>
            </a:r>
            <a:r>
              <a:rPr lang="en-GB" dirty="0">
                <a:solidFill>
                  <a:schemeClr val="accent1"/>
                </a:solidFill>
              </a:rPr>
              <a:t>; Precision=0.12</a:t>
            </a:r>
          </a:p>
          <a:p>
            <a:pPr marL="342900" indent="-342900">
              <a:buFontTx/>
              <a:buChar char="-"/>
            </a:pPr>
            <a:endParaRPr lang="en-GB" dirty="0">
              <a:solidFill>
                <a:schemeClr val="accent1"/>
              </a:solidFill>
            </a:endParaRPr>
          </a:p>
          <a:p>
            <a:pPr marL="342900" indent="-342900">
              <a:buFontTx/>
              <a:buChar char="-"/>
            </a:pPr>
            <a:r>
              <a:rPr lang="en-GB" dirty="0">
                <a:solidFill>
                  <a:schemeClr val="accent1"/>
                </a:solidFill>
              </a:rPr>
              <a:t>Sensitivity =1 and Specificity = </a:t>
            </a:r>
            <a:r>
              <a:rPr lang="en-GB" dirty="0"/>
              <a:t>0.95</a:t>
            </a:r>
            <a:r>
              <a:rPr lang="en-GB" dirty="0">
                <a:solidFill>
                  <a:schemeClr val="accent1"/>
                </a:solidFill>
              </a:rPr>
              <a:t>; Precision=0.17</a:t>
            </a:r>
          </a:p>
          <a:p>
            <a:pPr marL="342900" indent="-342900">
              <a:buFontTx/>
              <a:buChar char="-"/>
            </a:pPr>
            <a:r>
              <a:rPr lang="en-GB" dirty="0">
                <a:solidFill>
                  <a:schemeClr val="accent1"/>
                </a:solidFill>
              </a:rPr>
              <a:t>Sensitivity =1 and Specificity = </a:t>
            </a:r>
            <a:r>
              <a:rPr lang="en-GB" dirty="0"/>
              <a:t>0.7</a:t>
            </a:r>
            <a:r>
              <a:rPr lang="en-GB" dirty="0">
                <a:solidFill>
                  <a:schemeClr val="accent1"/>
                </a:solidFill>
              </a:rPr>
              <a:t>; Precision=0.03</a:t>
            </a:r>
          </a:p>
          <a:p>
            <a:pPr marL="342900" indent="-342900">
              <a:buFontTx/>
              <a:buChar char="-"/>
            </a:pPr>
            <a:endParaRPr lang="en-GB" dirty="0">
              <a:solidFill>
                <a:schemeClr val="accent1"/>
              </a:solidFill>
            </a:endParaRPr>
          </a:p>
          <a:p>
            <a:pPr marL="342900" indent="-342900">
              <a:buFontTx/>
              <a:buChar char="-"/>
            </a:pPr>
            <a:r>
              <a:rPr lang="en-GB" dirty="0">
                <a:solidFill>
                  <a:schemeClr val="accent1"/>
                </a:solidFill>
              </a:rPr>
              <a:t>Sensitivity =</a:t>
            </a:r>
            <a:r>
              <a:rPr lang="en-GB" dirty="0"/>
              <a:t>0.6</a:t>
            </a:r>
            <a:r>
              <a:rPr lang="en-GB" dirty="0">
                <a:solidFill>
                  <a:schemeClr val="accent1"/>
                </a:solidFill>
              </a:rPr>
              <a:t> and Specificity = 0.7; Precision=0.02</a:t>
            </a:r>
          </a:p>
          <a:p>
            <a:pPr marL="342900" indent="-342900">
              <a:buFontTx/>
              <a:buChar char="-"/>
            </a:pPr>
            <a:r>
              <a:rPr lang="en-GB" dirty="0">
                <a:solidFill>
                  <a:schemeClr val="accent1"/>
                </a:solidFill>
              </a:rPr>
              <a:t>Sensitivity =</a:t>
            </a:r>
            <a:r>
              <a:rPr lang="en-GB" dirty="0"/>
              <a:t>1</a:t>
            </a:r>
            <a:r>
              <a:rPr lang="en-GB" dirty="0">
                <a:solidFill>
                  <a:schemeClr val="accent1"/>
                </a:solidFill>
              </a:rPr>
              <a:t> and Specificity = 0.7; Precision=0.03</a:t>
            </a:r>
          </a:p>
          <a:p>
            <a:pPr marL="342900" indent="-342900">
              <a:buFontTx/>
              <a:buChar char="-"/>
            </a:pPr>
            <a:endParaRPr lang="en-GB" dirty="0">
              <a:solidFill>
                <a:schemeClr val="accent1"/>
              </a:solidFill>
            </a:endParaRPr>
          </a:p>
          <a:p>
            <a:endParaRPr lang="en-GB" dirty="0"/>
          </a:p>
          <a:p>
            <a:pPr marL="342900" indent="-342900">
              <a:buFontTx/>
              <a:buChar char="-"/>
            </a:pPr>
            <a:endParaRPr lang="en-GB" dirty="0"/>
          </a:p>
          <a:p>
            <a:endParaRPr lang="en-GB" dirty="0"/>
          </a:p>
          <a:p>
            <a:endParaRPr lang="en-GB" sz="2200" b="1" dirty="0"/>
          </a:p>
        </p:txBody>
      </p:sp>
      <p:sp>
        <p:nvSpPr>
          <p:cNvPr id="6" name="Rectangle 5"/>
          <p:cNvSpPr/>
          <p:nvPr/>
        </p:nvSpPr>
        <p:spPr>
          <a:xfrm>
            <a:off x="698500" y="4144098"/>
            <a:ext cx="7585691" cy="2585323"/>
          </a:xfrm>
          <a:prstGeom prst="rect">
            <a:avLst/>
          </a:prstGeom>
        </p:spPr>
        <p:txBody>
          <a:bodyPr wrap="square">
            <a:spAutoFit/>
          </a:bodyPr>
          <a:lstStyle/>
          <a:p>
            <a:r>
              <a:rPr lang="en-GB" dirty="0"/>
              <a:t>If prevalence is 30%, let’s calculate the precision for the following cases:</a:t>
            </a:r>
          </a:p>
          <a:p>
            <a:pPr marL="342900" indent="-342900">
              <a:buFontTx/>
              <a:buChar char="-"/>
            </a:pPr>
            <a:endParaRPr lang="en-GB" dirty="0"/>
          </a:p>
          <a:p>
            <a:pPr marL="342900" indent="-342900">
              <a:buFontTx/>
              <a:buChar char="-"/>
            </a:pPr>
            <a:r>
              <a:rPr lang="en-GB" dirty="0"/>
              <a:t>Sensitivity =1 and Specificity = 0.95; Precision=0.9</a:t>
            </a:r>
          </a:p>
          <a:p>
            <a:pPr marL="342900" indent="-342900">
              <a:buFontTx/>
              <a:buChar char="-"/>
            </a:pPr>
            <a:r>
              <a:rPr lang="en-GB" dirty="0">
                <a:solidFill>
                  <a:srgbClr val="FF0000"/>
                </a:solidFill>
              </a:rPr>
              <a:t>Sensitivity =1 and Specificity = 0.7; Precision=0.59</a:t>
            </a:r>
          </a:p>
          <a:p>
            <a:pPr marL="342900" indent="-342900">
              <a:buFontTx/>
              <a:buChar char="-"/>
            </a:pPr>
            <a:r>
              <a:rPr lang="en-GB" dirty="0"/>
              <a:t>Sensitivity =0.6 and Specificity = 0.7; Precision=0.46</a:t>
            </a:r>
          </a:p>
          <a:p>
            <a:pPr marL="342900" indent="-342900">
              <a:buFontTx/>
              <a:buChar char="-"/>
            </a:pPr>
            <a:endParaRPr lang="en-GB" dirty="0"/>
          </a:p>
          <a:p>
            <a:pPr marL="342900" indent="-342900">
              <a:buFontTx/>
              <a:buChar char="-"/>
            </a:pPr>
            <a:r>
              <a:rPr lang="en-GB" dirty="0">
                <a:solidFill>
                  <a:srgbClr val="FF0000"/>
                </a:solidFill>
              </a:rPr>
              <a:t>Sensitivity =0.7 and Specificity = 1; Precision=1</a:t>
            </a:r>
          </a:p>
          <a:p>
            <a:pPr marL="342900" indent="-342900">
              <a:buFontTx/>
              <a:buChar char="-"/>
            </a:pPr>
            <a:r>
              <a:rPr lang="en-GB" dirty="0">
                <a:solidFill>
                  <a:schemeClr val="tx2"/>
                </a:solidFill>
              </a:rPr>
              <a:t>Sensitivity =0.7 and Specificity = 0.95; Precision=0.86</a:t>
            </a:r>
            <a:endParaRPr lang="en-GB" dirty="0">
              <a:solidFill>
                <a:srgbClr val="FF0000"/>
              </a:solidFill>
            </a:endParaRPr>
          </a:p>
          <a:p>
            <a:pPr marL="342900" indent="-342900">
              <a:buFontTx/>
              <a:buChar char="-"/>
            </a:pPr>
            <a:endParaRPr lang="en-GB" dirty="0"/>
          </a:p>
        </p:txBody>
      </p:sp>
    </p:spTree>
    <p:extLst>
      <p:ext uri="{BB962C8B-B14F-4D97-AF65-F5344CB8AC3E}">
        <p14:creationId xmlns:p14="http://schemas.microsoft.com/office/powerpoint/2010/main" val="2426116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019D6-A16C-FF30-74AD-BFDB1B8BE08F}"/>
              </a:ext>
            </a:extLst>
          </p:cNvPr>
          <p:cNvSpPr>
            <a:spLocks noGrp="1"/>
          </p:cNvSpPr>
          <p:nvPr>
            <p:ph type="title"/>
          </p:nvPr>
        </p:nvSpPr>
        <p:spPr/>
        <p:txBody>
          <a:bodyPr/>
          <a:lstStyle/>
          <a:p>
            <a:r>
              <a:rPr lang="en-CH" dirty="0"/>
              <a:t>PPV and NPV</a:t>
            </a:r>
          </a:p>
        </p:txBody>
      </p:sp>
      <p:sp>
        <p:nvSpPr>
          <p:cNvPr id="3" name="Footer Placeholder 2">
            <a:extLst>
              <a:ext uri="{FF2B5EF4-FFF2-40B4-BE49-F238E27FC236}">
                <a16:creationId xmlns:a16="http://schemas.microsoft.com/office/drawing/2014/main" id="{51D22DFA-BF95-B993-7E72-F955A540372A}"/>
              </a:ext>
            </a:extLst>
          </p:cNvPr>
          <p:cNvSpPr>
            <a:spLocks noGrp="1"/>
          </p:cNvSpPr>
          <p:nvPr>
            <p:ph type="ftr" sz="quarter" idx="11"/>
          </p:nvPr>
        </p:nvSpPr>
        <p:spPr/>
        <p:txBody>
          <a:bodyPr/>
          <a:lstStyle/>
          <a:p>
            <a:r>
              <a:rPr lang="it-IT"/>
              <a:t>C. Guiducci EE 515 </a:t>
            </a:r>
            <a:endParaRPr lang="en-US"/>
          </a:p>
        </p:txBody>
      </p:sp>
      <p:sp>
        <p:nvSpPr>
          <p:cNvPr id="4" name="Slide Number Placeholder 3">
            <a:extLst>
              <a:ext uri="{FF2B5EF4-FFF2-40B4-BE49-F238E27FC236}">
                <a16:creationId xmlns:a16="http://schemas.microsoft.com/office/drawing/2014/main" id="{932200A3-257F-D82E-5355-E7BDDB620693}"/>
              </a:ext>
            </a:extLst>
          </p:cNvPr>
          <p:cNvSpPr>
            <a:spLocks noGrp="1"/>
          </p:cNvSpPr>
          <p:nvPr>
            <p:ph type="sldNum" sz="quarter" idx="12"/>
          </p:nvPr>
        </p:nvSpPr>
        <p:spPr/>
        <p:txBody>
          <a:bodyPr/>
          <a:lstStyle/>
          <a:p>
            <a:fld id="{9F4B2991-A9AC-BA49-ACB0-A8801BABB4CB}" type="slidenum">
              <a:rPr lang="en-US" smtClean="0"/>
              <a:t>11</a:t>
            </a:fld>
            <a:endParaRPr lang="en-US"/>
          </a:p>
        </p:txBody>
      </p:sp>
      <p:sp>
        <p:nvSpPr>
          <p:cNvPr id="6" name="TextBox 5">
            <a:extLst>
              <a:ext uri="{FF2B5EF4-FFF2-40B4-BE49-F238E27FC236}">
                <a16:creationId xmlns:a16="http://schemas.microsoft.com/office/drawing/2014/main" id="{5D0F89BB-80AD-8350-0385-1A6CEA9F21B2}"/>
              </a:ext>
            </a:extLst>
          </p:cNvPr>
          <p:cNvSpPr txBox="1"/>
          <p:nvPr/>
        </p:nvSpPr>
        <p:spPr>
          <a:xfrm>
            <a:off x="628650" y="1836463"/>
            <a:ext cx="8223802" cy="4185761"/>
          </a:xfrm>
          <a:prstGeom prst="rect">
            <a:avLst/>
          </a:prstGeom>
          <a:noFill/>
        </p:spPr>
        <p:txBody>
          <a:bodyPr wrap="square">
            <a:spAutoFit/>
          </a:bodyPr>
          <a:lstStyle/>
          <a:p>
            <a:pPr algn="l">
              <a:spcBef>
                <a:spcPts val="600"/>
              </a:spcBef>
              <a:spcAft>
                <a:spcPts val="600"/>
              </a:spcAft>
            </a:pPr>
            <a:r>
              <a:rPr lang="en-GB" dirty="0">
                <a:solidFill>
                  <a:srgbClr val="FF0000"/>
                </a:solidFill>
                <a:effectLst/>
                <a:latin typeface="Helvetica Light" panose="020B0403020202020204" pitchFamily="34" charset="0"/>
              </a:rPr>
              <a:t>Positive predictive value:</a:t>
            </a:r>
          </a:p>
          <a:p>
            <a:pPr algn="l">
              <a:spcBef>
                <a:spcPts val="600"/>
              </a:spcBef>
              <a:spcAft>
                <a:spcPts val="600"/>
              </a:spcAft>
            </a:pPr>
            <a:r>
              <a:rPr lang="en-GB" dirty="0">
                <a:solidFill>
                  <a:srgbClr val="212121"/>
                </a:solidFill>
                <a:effectLst/>
                <a:latin typeface="Helvetica Light" panose="020B0403020202020204" pitchFamily="34" charset="0"/>
              </a:rPr>
              <a:t>It is the ratio of patients truly diagnosed as positive to all those who had positive test results (including healthy subjects who were incorrectly diagnosed as patient). This characteristic can predict how likely it is for someone to truly be patient, in case of a positive test result.</a:t>
            </a:r>
          </a:p>
          <a:p>
            <a:pPr algn="l">
              <a:spcBef>
                <a:spcPts val="600"/>
              </a:spcBef>
              <a:spcAft>
                <a:spcPts val="600"/>
              </a:spcAft>
            </a:pPr>
            <a:r>
              <a:rPr lang="en-GB" u="none" strike="noStrike" dirty="0">
                <a:solidFill>
                  <a:srgbClr val="212121"/>
                </a:solidFill>
                <a:effectLst/>
                <a:latin typeface="Helvetica Light" panose="020B0403020202020204" pitchFamily="34" charset="0"/>
              </a:rPr>
              <a:t>𝐏𝐨𝐬𝐢𝐭𝐢𝐯𝐞 𝐩𝐫𝐞𝐝𝐢𝐜𝐭𝐢𝐯𝐞 𝐯𝐚𝐥𝐮𝐞 = 𝑇𝑃/(𝑇𝑃+𝐹𝑃)</a:t>
            </a:r>
            <a:endParaRPr lang="en-GB" dirty="0">
              <a:solidFill>
                <a:srgbClr val="212121"/>
              </a:solidFill>
              <a:effectLst/>
              <a:latin typeface="Helvetica Light" panose="020B0403020202020204" pitchFamily="34" charset="0"/>
            </a:endParaRPr>
          </a:p>
          <a:p>
            <a:pPr algn="l">
              <a:spcBef>
                <a:spcPts val="600"/>
              </a:spcBef>
              <a:spcAft>
                <a:spcPts val="600"/>
              </a:spcAft>
            </a:pPr>
            <a:r>
              <a:rPr lang="en-GB" dirty="0">
                <a:solidFill>
                  <a:srgbClr val="212121"/>
                </a:solidFill>
                <a:effectLst/>
                <a:latin typeface="Helvetica Light" panose="020B0403020202020204" pitchFamily="34" charset="0"/>
              </a:rPr>
              <a:t>Negative predictive value:</a:t>
            </a:r>
          </a:p>
          <a:p>
            <a:pPr algn="l">
              <a:spcBef>
                <a:spcPts val="600"/>
              </a:spcBef>
              <a:spcAft>
                <a:spcPts val="600"/>
              </a:spcAft>
            </a:pPr>
            <a:r>
              <a:rPr lang="en-GB" dirty="0">
                <a:solidFill>
                  <a:srgbClr val="212121"/>
                </a:solidFill>
                <a:effectLst/>
                <a:latin typeface="Helvetica Light" panose="020B0403020202020204" pitchFamily="34" charset="0"/>
              </a:rPr>
              <a:t>It is the ratio of subjects truly diagnosed as negative to all those who had negative test results (including patients who were incorrectly diagnosed as healthy). This characteristic can predict how likely it is for someone to truly be healthy, in case of a negative test result.</a:t>
            </a:r>
          </a:p>
          <a:p>
            <a:pPr algn="l">
              <a:spcBef>
                <a:spcPts val="600"/>
              </a:spcBef>
              <a:spcAft>
                <a:spcPts val="600"/>
              </a:spcAft>
            </a:pPr>
            <a:r>
              <a:rPr lang="en-GB" u="none" strike="noStrike" dirty="0">
                <a:solidFill>
                  <a:srgbClr val="212121"/>
                </a:solidFill>
                <a:effectLst/>
                <a:latin typeface="Helvetica Light" panose="020B0403020202020204" pitchFamily="34" charset="0"/>
              </a:rPr>
              <a:t>𝐍𝐞𝐠𝐚𝐭𝐢𝐯𝐞 𝐩𝐫𝐞𝐝𝐢𝐜𝐭𝐢𝐯𝐞 𝐯𝐚𝐥𝐮𝐞=𝑇𝑁/(𝑇𝑁+𝐹𝑁)</a:t>
            </a:r>
          </a:p>
        </p:txBody>
      </p:sp>
    </p:spTree>
    <p:extLst>
      <p:ext uri="{BB962C8B-B14F-4D97-AF65-F5344CB8AC3E}">
        <p14:creationId xmlns:p14="http://schemas.microsoft.com/office/powerpoint/2010/main" val="426989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B21F9-8A7F-6D11-7527-EAB7FBEC09F8}"/>
              </a:ext>
            </a:extLst>
          </p:cNvPr>
          <p:cNvSpPr>
            <a:spLocks noGrp="1"/>
          </p:cNvSpPr>
          <p:nvPr>
            <p:ph type="title"/>
          </p:nvPr>
        </p:nvSpPr>
        <p:spPr/>
        <p:txBody>
          <a:bodyPr>
            <a:normAutofit/>
          </a:bodyPr>
          <a:lstStyle/>
          <a:p>
            <a:r>
              <a:rPr lang="en-GB" dirty="0">
                <a:latin typeface="Helvetica Light" panose="020B0403020202020204" pitchFamily="34" charset="0"/>
              </a:rPr>
              <a:t>Predictive values and the prevalence of the disease</a:t>
            </a:r>
            <a:endParaRPr lang="en-CH" dirty="0">
              <a:latin typeface="Helvetica Light" panose="020B0403020202020204" pitchFamily="34" charset="0"/>
            </a:endParaRPr>
          </a:p>
        </p:txBody>
      </p:sp>
      <p:sp>
        <p:nvSpPr>
          <p:cNvPr id="3" name="Footer Placeholder 2">
            <a:extLst>
              <a:ext uri="{FF2B5EF4-FFF2-40B4-BE49-F238E27FC236}">
                <a16:creationId xmlns:a16="http://schemas.microsoft.com/office/drawing/2014/main" id="{50752BC3-B270-1042-EA2C-35B99EFD46D8}"/>
              </a:ext>
            </a:extLst>
          </p:cNvPr>
          <p:cNvSpPr>
            <a:spLocks noGrp="1"/>
          </p:cNvSpPr>
          <p:nvPr>
            <p:ph type="ftr" sz="quarter" idx="11"/>
          </p:nvPr>
        </p:nvSpPr>
        <p:spPr/>
        <p:txBody>
          <a:bodyPr/>
          <a:lstStyle/>
          <a:p>
            <a:r>
              <a:rPr lang="it-IT"/>
              <a:t>C. Guiducci EE 515 </a:t>
            </a:r>
            <a:endParaRPr lang="en-US"/>
          </a:p>
        </p:txBody>
      </p:sp>
      <p:sp>
        <p:nvSpPr>
          <p:cNvPr id="4" name="Slide Number Placeholder 3">
            <a:extLst>
              <a:ext uri="{FF2B5EF4-FFF2-40B4-BE49-F238E27FC236}">
                <a16:creationId xmlns:a16="http://schemas.microsoft.com/office/drawing/2014/main" id="{01DCD585-BE93-A920-898B-896407BF977E}"/>
              </a:ext>
            </a:extLst>
          </p:cNvPr>
          <p:cNvSpPr>
            <a:spLocks noGrp="1"/>
          </p:cNvSpPr>
          <p:nvPr>
            <p:ph type="sldNum" sz="quarter" idx="12"/>
          </p:nvPr>
        </p:nvSpPr>
        <p:spPr/>
        <p:txBody>
          <a:bodyPr/>
          <a:lstStyle/>
          <a:p>
            <a:fld id="{9F4B2991-A9AC-BA49-ACB0-A8801BABB4CB}" type="slidenum">
              <a:rPr lang="en-US" smtClean="0"/>
              <a:t>12</a:t>
            </a:fld>
            <a:endParaRPr lang="en-US"/>
          </a:p>
        </p:txBody>
      </p:sp>
      <p:sp>
        <p:nvSpPr>
          <p:cNvPr id="6" name="TextBox 5">
            <a:extLst>
              <a:ext uri="{FF2B5EF4-FFF2-40B4-BE49-F238E27FC236}">
                <a16:creationId xmlns:a16="http://schemas.microsoft.com/office/drawing/2014/main" id="{29F91928-EA3E-0B7E-1336-5F1A807541E2}"/>
              </a:ext>
            </a:extLst>
          </p:cNvPr>
          <p:cNvSpPr txBox="1"/>
          <p:nvPr/>
        </p:nvSpPr>
        <p:spPr>
          <a:xfrm>
            <a:off x="571500" y="1690689"/>
            <a:ext cx="7943850" cy="5016758"/>
          </a:xfrm>
          <a:prstGeom prst="rect">
            <a:avLst/>
          </a:prstGeom>
          <a:noFill/>
        </p:spPr>
        <p:txBody>
          <a:bodyPr wrap="square">
            <a:spAutoFit/>
          </a:bodyPr>
          <a:lstStyle/>
          <a:p>
            <a:pPr algn="l">
              <a:spcBef>
                <a:spcPts val="600"/>
              </a:spcBef>
              <a:spcAft>
                <a:spcPts val="600"/>
              </a:spcAft>
            </a:pPr>
            <a:r>
              <a:rPr lang="en-GB" dirty="0">
                <a:solidFill>
                  <a:srgbClr val="212121"/>
                </a:solidFill>
                <a:effectLst/>
                <a:latin typeface="Helvetica Light" panose="020B0403020202020204" pitchFamily="34" charset="0"/>
              </a:rPr>
              <a:t>Since the ratio PPV and NPV includes both healthy and patient subjects, predictive values are affected by the prevalence of the disease and can differ from one setting to another for the same diagnostic test. </a:t>
            </a:r>
          </a:p>
          <a:p>
            <a:pPr algn="l">
              <a:spcBef>
                <a:spcPts val="600"/>
              </a:spcBef>
              <a:spcAft>
                <a:spcPts val="600"/>
              </a:spcAft>
            </a:pPr>
            <a:r>
              <a:rPr lang="en-GB" dirty="0">
                <a:solidFill>
                  <a:srgbClr val="212121"/>
                </a:solidFill>
                <a:effectLst/>
                <a:latin typeface="Helvetica Light" panose="020B0403020202020204" pitchFamily="34" charset="0"/>
              </a:rPr>
              <a:t>The lower the prevalence of the disease, the higher its negative predictive value. </a:t>
            </a:r>
          </a:p>
          <a:p>
            <a:pPr algn="l">
              <a:spcBef>
                <a:spcPts val="600"/>
              </a:spcBef>
              <a:spcAft>
                <a:spcPts val="600"/>
              </a:spcAft>
            </a:pPr>
            <a:r>
              <a:rPr lang="en-GB" dirty="0">
                <a:solidFill>
                  <a:srgbClr val="212121"/>
                </a:solidFill>
                <a:effectLst/>
                <a:latin typeface="Helvetica Light" panose="020B0403020202020204" pitchFamily="34" charset="0"/>
              </a:rPr>
              <a:t>On the other hand, the higher the prevalence of the disease, the higher the positive predictive value. </a:t>
            </a:r>
          </a:p>
          <a:p>
            <a:pPr algn="l">
              <a:spcBef>
                <a:spcPts val="600"/>
              </a:spcBef>
              <a:spcAft>
                <a:spcPts val="600"/>
              </a:spcAft>
            </a:pPr>
            <a:r>
              <a:rPr lang="en-GB" dirty="0">
                <a:solidFill>
                  <a:srgbClr val="212121"/>
                </a:solidFill>
                <a:effectLst/>
                <a:latin typeface="Helvetica Light" panose="020B0403020202020204" pitchFamily="34" charset="0"/>
              </a:rPr>
              <a:t>Example 1: Imagine we have a sample population of 100 people, 50 healthy and the others are patients. If the test was positive for 75 people of this population, the PPV and NPV of test are as follows (assuming specificity 1):</a:t>
            </a:r>
          </a:p>
          <a:p>
            <a:pPr algn="l">
              <a:spcBef>
                <a:spcPts val="600"/>
              </a:spcBef>
              <a:spcAft>
                <a:spcPts val="600"/>
              </a:spcAft>
            </a:pPr>
            <a:r>
              <a:rPr lang="en-GB" dirty="0">
                <a:solidFill>
                  <a:srgbClr val="212121"/>
                </a:solidFill>
                <a:effectLst/>
                <a:latin typeface="Helvetica Light" panose="020B0403020202020204" pitchFamily="34" charset="0"/>
              </a:rPr>
              <a:t>PPV: 50/75 = 0.66 or 66.6%. This means that in this population, 66.6% of people whose test result is positive, have the disease.</a:t>
            </a:r>
          </a:p>
          <a:p>
            <a:pPr algn="l">
              <a:spcBef>
                <a:spcPts val="600"/>
              </a:spcBef>
              <a:spcAft>
                <a:spcPts val="600"/>
              </a:spcAft>
            </a:pPr>
            <a:r>
              <a:rPr lang="en-GB" dirty="0">
                <a:solidFill>
                  <a:srgbClr val="212121"/>
                </a:solidFill>
                <a:effectLst/>
                <a:latin typeface="Helvetica Light" panose="020B0403020202020204" pitchFamily="34" charset="0"/>
              </a:rPr>
              <a:t>NPV: 25/25 = 100%. This means that in this population, 100% of the people whose test result is negative, are healthy </a:t>
            </a:r>
            <a:br>
              <a:rPr lang="en-GB" dirty="0">
                <a:latin typeface="Helvetica Light" panose="020B0403020202020204" pitchFamily="34" charset="0"/>
              </a:rPr>
            </a:br>
            <a:endParaRPr lang="en-CH" dirty="0">
              <a:latin typeface="Helvetica Light" panose="020B0403020202020204" pitchFamily="34" charset="0"/>
            </a:endParaRPr>
          </a:p>
        </p:txBody>
      </p:sp>
    </p:spTree>
    <p:extLst>
      <p:ext uri="{BB962C8B-B14F-4D97-AF65-F5344CB8AC3E}">
        <p14:creationId xmlns:p14="http://schemas.microsoft.com/office/powerpoint/2010/main" val="257894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9123</TotalTime>
  <Words>1215</Words>
  <Application>Microsoft Macintosh PowerPoint</Application>
  <PresentationFormat>On-screen Show (4:3)</PresentationFormat>
  <Paragraphs>108</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Calibri Light</vt:lpstr>
      <vt:lpstr>Corbel</vt:lpstr>
      <vt:lpstr>Helvetica Light</vt:lpstr>
      <vt:lpstr>Helvetica Light</vt:lpstr>
      <vt:lpstr>Lato</vt:lpstr>
      <vt:lpstr>Office Theme</vt:lpstr>
      <vt:lpstr>(6) BINARY DIAGNOSTIC TESTS (SCREENING ASSAYS/DICHOTOMOUS DIAGNOSTIC TESTS)</vt:lpstr>
      <vt:lpstr> </vt:lpstr>
      <vt:lpstr>PowerPoint Presentation</vt:lpstr>
      <vt:lpstr>PowerPoint Presentation</vt:lpstr>
      <vt:lpstr>Sensitivity and Specificity</vt:lpstr>
      <vt:lpstr>Receiver operating characteristic curve</vt:lpstr>
      <vt:lpstr>PowerPoint Presentation</vt:lpstr>
      <vt:lpstr>Diagnostic test</vt:lpstr>
      <vt:lpstr>Precision</vt:lpstr>
      <vt:lpstr>PowerPoint Presentation</vt:lpstr>
      <vt:lpstr>PPV and NPV</vt:lpstr>
      <vt:lpstr>Predictive values and the prevalence of the disease</vt:lpstr>
    </vt:vector>
  </TitlesOfParts>
  <Company>EPFL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Carlotta GUIDUCCI</dc:creator>
  <cp:lastModifiedBy>Carlotta Guiducci </cp:lastModifiedBy>
  <cp:revision>82</cp:revision>
  <cp:lastPrinted>2020-10-28T08:32:11Z</cp:lastPrinted>
  <dcterms:created xsi:type="dcterms:W3CDTF">2014-09-14T16:34:53Z</dcterms:created>
  <dcterms:modified xsi:type="dcterms:W3CDTF">2025-11-04T15:58:30Z</dcterms:modified>
</cp:coreProperties>
</file>